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A058E90-6CE0-4793-8A81-217FF8E8113B}" v="564" dt="2021-03-27T15:05:11.37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3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3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3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5000"/>
              </a:lnSpc>
              <a:defRPr sz="7200" b="1" cap="none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AF60A-713C-41BA-9788-4C493DDC0A9C}" type="datetimeFigureOut">
              <a:rPr lang="en-US" dirty="0"/>
              <a:t>3/27/2021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 b="1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0943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E0FA7-C445-42F7-AF66-A4F5A6FC8A9C}" type="datetimeFigureOut">
              <a:rPr lang="en-US" dirty="0"/>
              <a:t>3/27/2021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23019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AC5C5-1A57-4420-8AFB-CE41693A794B}" type="datetimeFigureOut">
              <a:rPr lang="en-US" dirty="0"/>
              <a:t>3/27/2021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0123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8AF-84E6-4329-8E67-FEA434B47075}" type="datetimeFigureOut">
              <a:rPr lang="en-US" dirty="0"/>
              <a:t>3/27/2021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2123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3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5000"/>
              </a:lnSpc>
              <a:defRPr sz="72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4F6EE328-6AFF-436B-881F-213D56084544}" type="datetimeFigureOut">
              <a:rPr lang="en-US" dirty="0"/>
              <a:t>3/27/2021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49715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2069A-09EE-4C7C-86A4-2314A404921D}" type="datetimeFigureOut">
              <a:rPr lang="en-US" dirty="0"/>
              <a:t>3/27/2021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333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EE7F1-171E-411F-96CA-A251A21496E7}" type="datetimeFigureOut">
              <a:rPr lang="en-US" dirty="0"/>
              <a:t>3/27/2021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63342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2C98D-A273-4547-9B92-97D7769F71A6}" type="datetimeFigureOut">
              <a:rPr lang="en-US" dirty="0"/>
              <a:t>3/27/2021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3133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7CD67-0644-446C-B2AD-1C09BF34F286}" type="datetimeFigureOut">
              <a:rPr lang="en-US" dirty="0"/>
              <a:t>3/27/2021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17920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80828-6983-48AD-9E27-CBD3696F837E}" type="datetimeFigureOut">
              <a:rPr lang="en-US" dirty="0"/>
              <a:t>3/27/2021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7032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EFB91-0324-450E-B17F-36DC0ECCE413}" type="datetimeFigureOut">
              <a:rPr lang="en-US" dirty="0"/>
              <a:t>3/27/2021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86835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52E37674-C1BA-4107-9B06-6D4CAC3A3DF5}" type="datetimeFigureOut">
              <a:rPr lang="en-US" dirty="0"/>
              <a:t>3/27/2021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n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15114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b="1" kern="1200" cap="none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WIELKANOC</a:t>
            </a:r>
            <a:br>
              <a:rPr lang="pl-PL" dirty="0"/>
            </a:br>
            <a:r>
              <a:rPr lang="pl-PL" dirty="0"/>
              <a:t>FRANCJA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503171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 t="-8000" b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D252220-7A83-4956-8CF9-01BFAA85FC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1131" y="-262991"/>
            <a:ext cx="10058400" cy="1609344"/>
          </a:xfrm>
        </p:spPr>
        <p:txBody>
          <a:bodyPr/>
          <a:lstStyle/>
          <a:p>
            <a:r>
              <a:rPr lang="pl-PL" b="0" dirty="0">
                <a:highlight>
                  <a:srgbClr val="808080"/>
                </a:highlight>
                <a:ea typeface="+mj-lt"/>
                <a:cs typeface="+mj-lt"/>
              </a:rPr>
              <a:t>PÂQUES, CZYLI WIELKANOC </a:t>
            </a:r>
            <a:endParaRPr lang="pl-PL">
              <a:highlight>
                <a:srgbClr val="808080"/>
              </a:highlight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5EF41E3-533C-4E98-B513-6A88ACF3D9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71131" y="1129371"/>
            <a:ext cx="7686136" cy="6221771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pl-PL" sz="2200" dirty="0">
                <a:highlight>
                  <a:srgbClr val="C0C0C0"/>
                </a:highlight>
                <a:ea typeface="+mn-lt"/>
                <a:cs typeface="+mn-lt"/>
              </a:rPr>
              <a:t>Ze świętami wielkanocnymi nieodłącznie związane są jajka symbolizujące nowe życie. Symbolem Wielkanocy są także kury, zajączki i baranki. Czym różnią się więc francuskie święta? We Francji nie ma tradycji święcenia pokarmów ani śniadania wielkanocnego, nie urządza się tu także śmigusa-dyngusa. Obchodzenie świąt zaczyna się w porze obiadowej w niedzielę poszukiwaniem czekoladowych słodkości – nazywa się to </a:t>
            </a:r>
            <a:r>
              <a:rPr lang="fr-FR" sz="2200" dirty="0">
                <a:highlight>
                  <a:srgbClr val="C0C0C0"/>
                </a:highlight>
                <a:ea typeface="+mn-lt"/>
                <a:cs typeface="+mn-lt"/>
              </a:rPr>
              <a:t>une chasse aux </a:t>
            </a:r>
            <a:r>
              <a:rPr lang="fr-FR" sz="2200" dirty="0" err="1">
                <a:highlight>
                  <a:srgbClr val="C0C0C0"/>
                </a:highlight>
                <a:ea typeface="+mn-lt"/>
                <a:cs typeface="+mn-lt"/>
              </a:rPr>
              <a:t>oeufs</a:t>
            </a:r>
            <a:r>
              <a:rPr lang="pl-PL" sz="2200" dirty="0">
                <a:highlight>
                  <a:srgbClr val="C0C0C0"/>
                </a:highlight>
                <a:ea typeface="+mn-lt"/>
                <a:cs typeface="+mn-lt"/>
              </a:rPr>
              <a:t>. Skąd czekoladowe jajka i zajączki znajdują się w domu lub ogrodzie? Legenda głosi, że w Wielki Czwartek wszystkie dzwony (we Francji są one jednym z symboli Wielkanocy) udają się na pielgrzymkę do Rzymu i są tam poświęcone, wracając w Wielką Niedzielę, przelatują nad krajem i zrzucają czekoladowe niespodzianki. Następnie zasiada się do wielkanocnego obiadu. </a:t>
            </a:r>
            <a:endParaRPr lang="pl-PL" sz="2200">
              <a:highlight>
                <a:srgbClr val="C0C0C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6196230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9DD35A8-BC64-44F0-8294-A7825100B1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188" y="283349"/>
            <a:ext cx="10058400" cy="1609344"/>
          </a:xfrm>
        </p:spPr>
        <p:txBody>
          <a:bodyPr/>
          <a:lstStyle/>
          <a:p>
            <a:r>
              <a:rPr lang="pl-PL" b="0" dirty="0">
                <a:highlight>
                  <a:srgbClr val="808080"/>
                </a:highlight>
                <a:ea typeface="+mj-lt"/>
                <a:cs typeface="+mj-lt"/>
              </a:rPr>
              <a:t>CHARAKTERYSTYCZNE POTRAWY </a:t>
            </a:r>
            <a:endParaRPr lang="pl-PL">
              <a:highlight>
                <a:srgbClr val="808080"/>
              </a:highlight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51C7A83-2C31-4203-AA70-6CAF42A065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7848" y="1230012"/>
            <a:ext cx="8232476" cy="479841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l-PL" dirty="0">
                <a:highlight>
                  <a:srgbClr val="C0C0C0"/>
                </a:highlight>
                <a:ea typeface="+mn-lt"/>
                <a:cs typeface="+mn-lt"/>
              </a:rPr>
              <a:t>Francuzi mają inny niż Polacy gust kulinarny i widać to także w czasie Wielkanocy. Ze świętem kojarzy się przede wszystkich czekolada. </a:t>
            </a:r>
            <a:endParaRPr lang="pl-PL">
              <a:highlight>
                <a:srgbClr val="C0C0C0"/>
              </a:highlight>
            </a:endParaRPr>
          </a:p>
          <a:p>
            <a:pPr>
              <a:buClr>
                <a:srgbClr val="558BB8"/>
              </a:buClr>
            </a:pPr>
            <a:r>
              <a:rPr lang="pl-PL" dirty="0">
                <a:highlight>
                  <a:srgbClr val="C0C0C0"/>
                </a:highlight>
                <a:ea typeface="+mn-lt"/>
                <a:cs typeface="+mn-lt"/>
              </a:rPr>
              <a:t>Jakie są tradycyjne potrawy wielkanocne? Przede wszystkim najczęściej podaje się pieczony udziec jagnięcy, w wielu domach zapieka się go z fasolką szparagową, rzadziej baraninę. W niektórych domach je się także owoce morza. Podaje się także różne potrawy z jajek – omlety, jajecznice czy jajka na twardo. Na deser je się ciasto czekoladowe lub truskawkowe (fr. </a:t>
            </a:r>
            <a:r>
              <a:rPr lang="pl-PL" err="1">
                <a:highlight>
                  <a:srgbClr val="C0C0C0"/>
                </a:highlight>
                <a:ea typeface="+mn-lt"/>
                <a:cs typeface="+mn-lt"/>
              </a:rPr>
              <a:t>charlotte</a:t>
            </a:r>
            <a:r>
              <a:rPr lang="pl-PL" dirty="0">
                <a:highlight>
                  <a:srgbClr val="C0C0C0"/>
                </a:highlight>
                <a:ea typeface="+mn-lt"/>
                <a:cs typeface="+mn-lt"/>
              </a:rPr>
              <a:t> </a:t>
            </a:r>
            <a:r>
              <a:rPr lang="pl-PL" err="1">
                <a:highlight>
                  <a:srgbClr val="C0C0C0"/>
                </a:highlight>
                <a:ea typeface="+mn-lt"/>
                <a:cs typeface="+mn-lt"/>
              </a:rPr>
              <a:t>aux</a:t>
            </a:r>
            <a:r>
              <a:rPr lang="pl-PL" dirty="0">
                <a:highlight>
                  <a:srgbClr val="C0C0C0"/>
                </a:highlight>
                <a:ea typeface="+mn-lt"/>
                <a:cs typeface="+mn-lt"/>
              </a:rPr>
              <a:t> </a:t>
            </a:r>
            <a:r>
              <a:rPr lang="pl-PL" err="1">
                <a:highlight>
                  <a:srgbClr val="C0C0C0"/>
                </a:highlight>
                <a:ea typeface="+mn-lt"/>
                <a:cs typeface="+mn-lt"/>
              </a:rPr>
              <a:t>fraises</a:t>
            </a:r>
            <a:r>
              <a:rPr lang="pl-PL" dirty="0">
                <a:highlight>
                  <a:srgbClr val="C0C0C0"/>
                </a:highlight>
                <a:ea typeface="+mn-lt"/>
                <a:cs typeface="+mn-lt"/>
              </a:rPr>
              <a:t>) lub </a:t>
            </a:r>
            <a:r>
              <a:rPr lang="pl-PL" err="1">
                <a:highlight>
                  <a:srgbClr val="C0C0C0"/>
                </a:highlight>
                <a:ea typeface="+mn-lt"/>
                <a:cs typeface="+mn-lt"/>
              </a:rPr>
              <a:t>nid</a:t>
            </a:r>
            <a:r>
              <a:rPr lang="pl-PL" dirty="0">
                <a:highlight>
                  <a:srgbClr val="C0C0C0"/>
                </a:highlight>
                <a:ea typeface="+mn-lt"/>
                <a:cs typeface="+mn-lt"/>
              </a:rPr>
              <a:t> de </a:t>
            </a:r>
            <a:r>
              <a:rPr lang="pl-PL" err="1">
                <a:highlight>
                  <a:srgbClr val="C0C0C0"/>
                </a:highlight>
                <a:ea typeface="+mn-lt"/>
                <a:cs typeface="+mn-lt"/>
              </a:rPr>
              <a:t>Pâques</a:t>
            </a:r>
            <a:r>
              <a:rPr lang="pl-PL" dirty="0">
                <a:highlight>
                  <a:srgbClr val="C0C0C0"/>
                </a:highlight>
                <a:ea typeface="+mn-lt"/>
                <a:cs typeface="+mn-lt"/>
              </a:rPr>
              <a:t> (dosłownie gniazdo Wielkanocy, wyglądem i smakiem przypomina naszą babkę). W Alzacji popularne jest ciasto w kształcie baranka nazywane </a:t>
            </a:r>
            <a:r>
              <a:rPr lang="pl-PL" err="1">
                <a:highlight>
                  <a:srgbClr val="C0C0C0"/>
                </a:highlight>
                <a:ea typeface="+mn-lt"/>
                <a:cs typeface="+mn-lt"/>
              </a:rPr>
              <a:t>Osterlammele</a:t>
            </a:r>
            <a:r>
              <a:rPr lang="pl-PL" dirty="0">
                <a:highlight>
                  <a:srgbClr val="C0C0C0"/>
                </a:highlight>
                <a:ea typeface="+mn-lt"/>
                <a:cs typeface="+mn-lt"/>
              </a:rPr>
              <a:t> lub Lamele (widoczny wpływ niemiecki). W miejscowości </a:t>
            </a:r>
            <a:r>
              <a:rPr lang="pl-PL" dirty="0" err="1">
                <a:highlight>
                  <a:srgbClr val="C0C0C0"/>
                </a:highlight>
                <a:ea typeface="+mn-lt"/>
                <a:cs typeface="+mn-lt"/>
              </a:rPr>
              <a:t>Crest</a:t>
            </a:r>
            <a:r>
              <a:rPr lang="pl-PL" dirty="0">
                <a:highlight>
                  <a:srgbClr val="C0C0C0"/>
                </a:highlight>
                <a:ea typeface="+mn-lt"/>
                <a:cs typeface="+mn-lt"/>
              </a:rPr>
              <a:t> w regionie </a:t>
            </a:r>
            <a:r>
              <a:rPr lang="pl-PL" dirty="0" err="1">
                <a:highlight>
                  <a:srgbClr val="C0C0C0"/>
                </a:highlight>
                <a:ea typeface="+mn-lt"/>
                <a:cs typeface="+mn-lt"/>
              </a:rPr>
              <a:t>Auvergne-Rhône-Alpes</a:t>
            </a:r>
            <a:r>
              <a:rPr lang="pl-PL" dirty="0">
                <a:highlight>
                  <a:srgbClr val="C0C0C0"/>
                </a:highlight>
                <a:ea typeface="+mn-lt"/>
                <a:cs typeface="+mn-lt"/>
              </a:rPr>
              <a:t> jada się z kolei specjalny placek o cytrynowym smaku, który jest często udekorowany ozdobami w kształcie jajek i kur. </a:t>
            </a:r>
            <a:endParaRPr lang="pl-PL">
              <a:highlight>
                <a:srgbClr val="C0C0C0"/>
              </a:highlight>
            </a:endParaRPr>
          </a:p>
        </p:txBody>
      </p:sp>
      <p:pic>
        <p:nvPicPr>
          <p:cNvPr id="4" name="Obraz 4" descr="Obraz zawierający talerz, żywność, kilka, zawierający&#10;&#10;Opis wygenerowany automatycznie">
            <a:extLst>
              <a:ext uri="{FF2B5EF4-FFF2-40B4-BE49-F238E27FC236}">
                <a16:creationId xmlns:a16="http://schemas.microsoft.com/office/drawing/2014/main" id="{BB481D49-CD38-446C-90E4-02C4616341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89" y="2121839"/>
            <a:ext cx="4037161" cy="27293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4870844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AA1595D-B384-43AC-9B13-BDE61330B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9093" y="-61707"/>
            <a:ext cx="10058400" cy="1609344"/>
          </a:xfrm>
        </p:spPr>
        <p:txBody>
          <a:bodyPr/>
          <a:lstStyle/>
          <a:p>
            <a:r>
              <a:rPr lang="pl-PL" b="0" dirty="0">
                <a:highlight>
                  <a:srgbClr val="808080"/>
                </a:highlight>
                <a:ea typeface="+mj-lt"/>
                <a:cs typeface="+mj-lt"/>
              </a:rPr>
              <a:t>TRADYCJE I ZWYCZAJE </a:t>
            </a:r>
            <a:endParaRPr lang="pl-PL">
              <a:highlight>
                <a:srgbClr val="808080"/>
              </a:highlight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5C7FBCB-D3CF-4802-8A37-3D25DA3005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23" y="1345031"/>
            <a:ext cx="11812437" cy="557479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l-PL" sz="2200" dirty="0">
                <a:highlight>
                  <a:srgbClr val="C0C0C0"/>
                </a:highlight>
                <a:ea typeface="+mn-lt"/>
                <a:cs typeface="+mn-lt"/>
              </a:rPr>
              <a:t>W kościele katolickim święta wielkanocne poprzedza Wielki Tydzień z licznymi nabożeństwami i obrzędami. Świętowanie Wielkanocy w rodzinnym gronie zaczyna się we Francji od świątecznego obiadu w niedzielę. Niektóre symbole świąt wielkanocnych takie jak jajka, kurczaczki czy zajączki są wspólne niezależnie od państwa. Wielkanoc we Francji kojarzy się jednak najczęściej z czekoladą. W niedzielę przed obiadem dzieci wybierają się na wielkie poszukiwania czekoladowych jajek schowanych w domu czy w ogrodzie. Polowanie na jajka (fr. </a:t>
            </a:r>
            <a:r>
              <a:rPr lang="pl-PL" sz="2200" dirty="0" err="1">
                <a:highlight>
                  <a:srgbClr val="C0C0C0"/>
                </a:highlight>
                <a:ea typeface="+mn-lt"/>
                <a:cs typeface="+mn-lt"/>
              </a:rPr>
              <a:t>chasse</a:t>
            </a:r>
            <a:r>
              <a:rPr lang="pl-PL" sz="2200" dirty="0">
                <a:highlight>
                  <a:srgbClr val="C0C0C0"/>
                </a:highlight>
                <a:ea typeface="+mn-lt"/>
                <a:cs typeface="+mn-lt"/>
              </a:rPr>
              <a:t> </a:t>
            </a:r>
            <a:r>
              <a:rPr lang="pl-PL" sz="2200" dirty="0" err="1">
                <a:highlight>
                  <a:srgbClr val="C0C0C0"/>
                </a:highlight>
                <a:ea typeface="+mn-lt"/>
                <a:cs typeface="+mn-lt"/>
              </a:rPr>
              <a:t>aux</a:t>
            </a:r>
            <a:r>
              <a:rPr lang="pl-PL" sz="2200" dirty="0">
                <a:highlight>
                  <a:srgbClr val="C0C0C0"/>
                </a:highlight>
                <a:ea typeface="+mn-lt"/>
                <a:cs typeface="+mn-lt"/>
              </a:rPr>
              <a:t> </a:t>
            </a:r>
            <a:r>
              <a:rPr lang="pl-PL" sz="2200" dirty="0" err="1">
                <a:highlight>
                  <a:srgbClr val="C0C0C0"/>
                </a:highlight>
                <a:ea typeface="+mn-lt"/>
                <a:cs typeface="+mn-lt"/>
              </a:rPr>
              <a:t>oeufs</a:t>
            </a:r>
            <a:r>
              <a:rPr lang="pl-PL" sz="2200" dirty="0">
                <a:highlight>
                  <a:srgbClr val="C0C0C0"/>
                </a:highlight>
                <a:ea typeface="+mn-lt"/>
                <a:cs typeface="+mn-lt"/>
              </a:rPr>
              <a:t>) są często urządzane w miejskich parkach, a czasami nawet z zabytkowych obiektach takich jak zamki czy </a:t>
            </a:r>
            <a:r>
              <a:rPr lang="pl-PL" sz="2200" dirty="0" err="1">
                <a:highlight>
                  <a:srgbClr val="C0C0C0"/>
                </a:highlight>
                <a:ea typeface="+mn-lt"/>
                <a:cs typeface="+mn-lt"/>
              </a:rPr>
              <a:t>kościoły.Od</a:t>
            </a:r>
            <a:r>
              <a:rPr lang="pl-PL" sz="2200" dirty="0">
                <a:highlight>
                  <a:srgbClr val="C0C0C0"/>
                </a:highlight>
                <a:ea typeface="+mn-lt"/>
                <a:cs typeface="+mn-lt"/>
              </a:rPr>
              <a:t> Wielkiego Czwartku, aż do Wielkanocy, w kościołach w całej Francji nie biją dzwony. Tradycja mówi, że dzwony idą na pielgrzymkę do Rzymu i wracając rozrzucając czekoladowe jajka. Z tego samego powodu symbolem Wielkanocy we Francji są także dzwony. Jako prezent na Wielkanoc daje się zazwyczaj czekoladowe przysmaki – czekolady, praliny, bombonierki i inne. Francuskie cukiernie szykują przed Wielkanocą przepięknie wyglądające wyroby cukiernicze. </a:t>
            </a:r>
            <a:endParaRPr lang="pl-PL" sz="2200">
              <a:highlight>
                <a:srgbClr val="C0C0C0"/>
              </a:highlight>
            </a:endParaRPr>
          </a:p>
          <a:p>
            <a:pPr>
              <a:buClr>
                <a:srgbClr val="558BB8"/>
              </a:buClr>
            </a:pPr>
            <a:r>
              <a:rPr lang="pl-PL" sz="2200" dirty="0">
                <a:highlight>
                  <a:srgbClr val="C0C0C0"/>
                </a:highlight>
                <a:ea typeface="+mn-lt"/>
                <a:cs typeface="+mn-lt"/>
              </a:rPr>
              <a:t>Czas świąteczny to dla Francuzów często tydzień na odpoczynek i wakacje z najbliższą rodziną. Już tydzień wcześniej zaczynają się ferie dla dzieci w podstawówkach, więc wiele rodzin wyjeżdża na urlop. </a:t>
            </a:r>
            <a:endParaRPr lang="pl-PL" sz="2200">
              <a:highlight>
                <a:srgbClr val="C0C0C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11158880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 t="-80000" b="-8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DC76C15-77E9-43A0-9A56-96699D40FE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5357" y="168330"/>
            <a:ext cx="10058400" cy="1609344"/>
          </a:xfrm>
        </p:spPr>
        <p:txBody>
          <a:bodyPr/>
          <a:lstStyle/>
          <a:p>
            <a:r>
              <a:rPr lang="pl-PL" b="0" dirty="0">
                <a:highlight>
                  <a:srgbClr val="808080"/>
                </a:highlight>
                <a:ea typeface="+mj-lt"/>
                <a:cs typeface="+mj-lt"/>
              </a:rPr>
              <a:t>Co jest podobne do polskich świąt Wielkanocy ? </a:t>
            </a:r>
            <a:endParaRPr lang="pl-PL">
              <a:highlight>
                <a:srgbClr val="808080"/>
              </a:highlight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E2BBDBF-88E6-4757-8FE3-0FDA145332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8489" y="1445673"/>
            <a:ext cx="7599872" cy="550290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l-PL" sz="2400" dirty="0">
                <a:highlight>
                  <a:srgbClr val="C0C0C0"/>
                </a:highlight>
                <a:ea typeface="+mn-lt"/>
                <a:cs typeface="+mn-lt"/>
              </a:rPr>
              <a:t>Podobne jest to, że są to święta Zmartwychwstania Pańskiego i jest to główny powód świętowania. Dlatego tak samo jak w Polsce Wielkanoc jest świętem chrześcijańskim i obchodzonym przez chrześcijan w sposób religijny. Zachowywane są wszystkie obrzędy Triduum Paschalnego wraz z uroczystymi procesjami. Symbolem tych świąt jest Zmartwychwstały Chrystus Baranek Wielkanocny. Poniedziałek wielkanocny jest również dniem wolnym od pracy. A dla niewierzących święta te kojarzą się jedynie z dodatkowym wolnym dniem, w którym czasem podtrzymuje się tradycje związane ze świętami, ale nie koniecznie religijne. </a:t>
            </a:r>
            <a:endParaRPr lang="pl-PL">
              <a:highlight>
                <a:srgbClr val="C0C0C0"/>
              </a:highlight>
            </a:endParaRPr>
          </a:p>
        </p:txBody>
      </p:sp>
      <p:pic>
        <p:nvPicPr>
          <p:cNvPr id="4" name="Obraz 4">
            <a:extLst>
              <a:ext uri="{FF2B5EF4-FFF2-40B4-BE49-F238E27FC236}">
                <a16:creationId xmlns:a16="http://schemas.microsoft.com/office/drawing/2014/main" id="{C9645A5F-82CE-4B32-A000-96B111FEE9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4287" y="2371582"/>
            <a:ext cx="4008406" cy="26755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86116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FB8F3D9-54FE-48C2-B211-8ED66A9328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339" y="110821"/>
            <a:ext cx="10058400" cy="1609344"/>
          </a:xfrm>
        </p:spPr>
        <p:txBody>
          <a:bodyPr/>
          <a:lstStyle/>
          <a:p>
            <a:r>
              <a:rPr lang="pl-PL" b="0" dirty="0">
                <a:highlight>
                  <a:srgbClr val="808080"/>
                </a:highlight>
                <a:ea typeface="+mj-lt"/>
                <a:cs typeface="+mj-lt"/>
              </a:rPr>
              <a:t>Legenda o dzwonach Wielkanocnych. </a:t>
            </a:r>
            <a:endParaRPr lang="pl-PL">
              <a:highlight>
                <a:srgbClr val="808080"/>
              </a:highlight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AD5B711-63DE-4D45-AA23-7901591C31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0981" y="1618200"/>
            <a:ext cx="6003985" cy="5042829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pl-PL" sz="2400" dirty="0">
                <a:highlight>
                  <a:srgbClr val="C0C0C0"/>
                </a:highlight>
                <a:ea typeface="+mn-lt"/>
                <a:cs typeface="+mn-lt"/>
              </a:rPr>
              <a:t>Dzieciom francuskim opowiada się legendę związaną z polowaniem na czekoladowe jajka. Jest to legenda o kościelnych dzwonach. Dzwony kościelne dzwonią codziennie na wieży, ale trzy dni przed Niedzielą Wielkanocną nie ma ich na swoim miejscu. W Wielki Czwartek, Wielki Piątek i Wielką Sobotę ich nie słyszymy. Gdzie są? Według legendy są w Rzymie i wracają w Niedzielę Wielkanocną przynosząc dzieciom czekoladę, która upada w ogrodzie. Dzieci muszą ją odnaleźć i pozbierać. W niedzielę dzwony na nowo biją w kościołach. </a:t>
            </a:r>
            <a:endParaRPr lang="pl-PL" sz="2400">
              <a:highlight>
                <a:srgbClr val="C0C0C0"/>
              </a:highlight>
            </a:endParaRPr>
          </a:p>
        </p:txBody>
      </p:sp>
      <p:pic>
        <p:nvPicPr>
          <p:cNvPr id="4" name="Obraz 4" descr="Obraz zawierający trawa, zewnętrzne, osoba, mały&#10;&#10;Opis wygenerowany automatycznie">
            <a:extLst>
              <a:ext uri="{FF2B5EF4-FFF2-40B4-BE49-F238E27FC236}">
                <a16:creationId xmlns:a16="http://schemas.microsoft.com/office/drawing/2014/main" id="{18D98010-AB83-45C6-AE76-751B29D58A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79079" y="1708754"/>
            <a:ext cx="5144218" cy="34404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26246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D1384D8-C973-4DEE-92F3-7610B732B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3471" y="-262991"/>
            <a:ext cx="10058400" cy="1609344"/>
          </a:xfrm>
        </p:spPr>
        <p:txBody>
          <a:bodyPr/>
          <a:lstStyle/>
          <a:p>
            <a:r>
              <a:rPr lang="pl-PL" dirty="0">
                <a:highlight>
                  <a:srgbClr val="808080"/>
                </a:highlight>
                <a:ea typeface="+mj-lt"/>
                <a:cs typeface="+mj-lt"/>
              </a:rPr>
              <a:t>Słownictwo </a:t>
            </a:r>
            <a:endParaRPr lang="pl-PL">
              <a:highlight>
                <a:srgbClr val="808080"/>
              </a:highlight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8D06250-3848-4FF3-87CA-713FC75AD4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0338" y="899333"/>
            <a:ext cx="12243758" cy="5847961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pl-PL" b="1" dirty="0" err="1">
                <a:highlight>
                  <a:srgbClr val="C0C0C0"/>
                </a:highlight>
                <a:ea typeface="+mn-lt"/>
                <a:cs typeface="+mn-lt"/>
              </a:rPr>
              <a:t>décorer</a:t>
            </a:r>
            <a:r>
              <a:rPr lang="pl-PL" b="1" dirty="0">
                <a:highlight>
                  <a:srgbClr val="C0C0C0"/>
                </a:highlight>
                <a:ea typeface="+mn-lt"/>
                <a:cs typeface="+mn-lt"/>
              </a:rPr>
              <a:t> / </a:t>
            </a:r>
            <a:r>
              <a:rPr lang="pl-PL" b="1" dirty="0" err="1">
                <a:highlight>
                  <a:srgbClr val="C0C0C0"/>
                </a:highlight>
                <a:ea typeface="+mn-lt"/>
                <a:cs typeface="+mn-lt"/>
              </a:rPr>
              <a:t>peindre</a:t>
            </a:r>
            <a:r>
              <a:rPr lang="pl-PL" b="1" dirty="0">
                <a:highlight>
                  <a:srgbClr val="C0C0C0"/>
                </a:highlight>
                <a:ea typeface="+mn-lt"/>
                <a:cs typeface="+mn-lt"/>
              </a:rPr>
              <a:t> </a:t>
            </a:r>
            <a:r>
              <a:rPr lang="pl-PL" b="1" dirty="0" err="1">
                <a:highlight>
                  <a:srgbClr val="C0C0C0"/>
                </a:highlight>
                <a:ea typeface="+mn-lt"/>
                <a:cs typeface="+mn-lt"/>
              </a:rPr>
              <a:t>les</a:t>
            </a:r>
            <a:r>
              <a:rPr lang="pl-PL" b="1" dirty="0">
                <a:highlight>
                  <a:srgbClr val="C0C0C0"/>
                </a:highlight>
                <a:ea typeface="+mn-lt"/>
                <a:cs typeface="+mn-lt"/>
              </a:rPr>
              <a:t> </a:t>
            </a:r>
            <a:r>
              <a:rPr lang="pl-PL" b="1" dirty="0" err="1">
                <a:highlight>
                  <a:srgbClr val="C0C0C0"/>
                </a:highlight>
                <a:ea typeface="+mn-lt"/>
                <a:cs typeface="+mn-lt"/>
              </a:rPr>
              <a:t>œufs</a:t>
            </a:r>
            <a:r>
              <a:rPr lang="pl-PL" dirty="0">
                <a:highlight>
                  <a:srgbClr val="C0C0C0"/>
                </a:highlight>
                <a:ea typeface="+mn-lt"/>
                <a:cs typeface="+mn-lt"/>
              </a:rPr>
              <a:t> - udekorować/pomalować jajka</a:t>
            </a:r>
            <a:br>
              <a:rPr lang="pl-PL" dirty="0">
                <a:highlight>
                  <a:srgbClr val="C0C0C0"/>
                </a:highlight>
                <a:ea typeface="+mn-lt"/>
                <a:cs typeface="+mn-lt"/>
              </a:rPr>
            </a:br>
            <a:r>
              <a:rPr lang="pl-PL" dirty="0">
                <a:highlight>
                  <a:srgbClr val="C0C0C0"/>
                </a:highlight>
                <a:ea typeface="+mn-lt"/>
                <a:cs typeface="+mn-lt"/>
              </a:rPr>
              <a:t> </a:t>
            </a:r>
            <a:r>
              <a:rPr lang="pl-PL" b="1" dirty="0">
                <a:highlight>
                  <a:srgbClr val="C0C0C0"/>
                </a:highlight>
                <a:ea typeface="+mn-lt"/>
                <a:cs typeface="+mn-lt"/>
              </a:rPr>
              <a:t>la </a:t>
            </a:r>
            <a:r>
              <a:rPr lang="pl-PL" b="1" dirty="0" err="1">
                <a:highlight>
                  <a:srgbClr val="C0C0C0"/>
                </a:highlight>
                <a:ea typeface="+mn-lt"/>
                <a:cs typeface="+mn-lt"/>
              </a:rPr>
              <a:t>Semaine</a:t>
            </a:r>
            <a:r>
              <a:rPr lang="pl-PL" b="1" dirty="0">
                <a:highlight>
                  <a:srgbClr val="C0C0C0"/>
                </a:highlight>
                <a:ea typeface="+mn-lt"/>
                <a:cs typeface="+mn-lt"/>
              </a:rPr>
              <a:t> </a:t>
            </a:r>
            <a:r>
              <a:rPr lang="pl-PL" b="1" dirty="0" err="1">
                <a:highlight>
                  <a:srgbClr val="C0C0C0"/>
                </a:highlight>
                <a:ea typeface="+mn-lt"/>
                <a:cs typeface="+mn-lt"/>
              </a:rPr>
              <a:t>Sainte</a:t>
            </a:r>
            <a:r>
              <a:rPr lang="pl-PL" dirty="0">
                <a:highlight>
                  <a:srgbClr val="C0C0C0"/>
                </a:highlight>
                <a:ea typeface="+mn-lt"/>
                <a:cs typeface="+mn-lt"/>
              </a:rPr>
              <a:t> - Wielki Tydzień</a:t>
            </a:r>
            <a:br>
              <a:rPr lang="pl-PL" dirty="0">
                <a:highlight>
                  <a:srgbClr val="C0C0C0"/>
                </a:highlight>
                <a:ea typeface="+mn-lt"/>
                <a:cs typeface="+mn-lt"/>
              </a:rPr>
            </a:br>
            <a:r>
              <a:rPr lang="pl-PL" dirty="0">
                <a:highlight>
                  <a:srgbClr val="C0C0C0"/>
                </a:highlight>
                <a:ea typeface="+mn-lt"/>
                <a:cs typeface="+mn-lt"/>
              </a:rPr>
              <a:t> </a:t>
            </a:r>
            <a:r>
              <a:rPr lang="pl-PL" b="1" dirty="0" err="1">
                <a:highlight>
                  <a:srgbClr val="C0C0C0"/>
                </a:highlight>
                <a:ea typeface="+mn-lt"/>
                <a:cs typeface="+mn-lt"/>
              </a:rPr>
              <a:t>faire</a:t>
            </a:r>
            <a:r>
              <a:rPr lang="pl-PL" b="1" dirty="0">
                <a:highlight>
                  <a:srgbClr val="C0C0C0"/>
                </a:highlight>
                <a:ea typeface="+mn-lt"/>
                <a:cs typeface="+mn-lt"/>
              </a:rPr>
              <a:t> </a:t>
            </a:r>
            <a:r>
              <a:rPr lang="pl-PL" b="1" dirty="0" err="1">
                <a:highlight>
                  <a:srgbClr val="C0C0C0"/>
                </a:highlight>
                <a:ea typeface="+mn-lt"/>
                <a:cs typeface="+mn-lt"/>
              </a:rPr>
              <a:t>carême</a:t>
            </a:r>
            <a:r>
              <a:rPr lang="pl-PL" dirty="0">
                <a:highlight>
                  <a:srgbClr val="C0C0C0"/>
                </a:highlight>
                <a:ea typeface="+mn-lt"/>
                <a:cs typeface="+mn-lt"/>
              </a:rPr>
              <a:t> - pościć</a:t>
            </a:r>
            <a:br>
              <a:rPr lang="pl-PL" dirty="0">
                <a:highlight>
                  <a:srgbClr val="C0C0C0"/>
                </a:highlight>
                <a:ea typeface="+mn-lt"/>
                <a:cs typeface="+mn-lt"/>
              </a:rPr>
            </a:br>
            <a:r>
              <a:rPr lang="pl-PL" dirty="0">
                <a:highlight>
                  <a:srgbClr val="C0C0C0"/>
                </a:highlight>
                <a:ea typeface="+mn-lt"/>
                <a:cs typeface="+mn-lt"/>
              </a:rPr>
              <a:t> </a:t>
            </a:r>
            <a:r>
              <a:rPr lang="pl-PL" b="1" dirty="0" err="1">
                <a:highlight>
                  <a:srgbClr val="C0C0C0"/>
                </a:highlight>
                <a:ea typeface="+mn-lt"/>
                <a:cs typeface="+mn-lt"/>
              </a:rPr>
              <a:t>aller</a:t>
            </a:r>
            <a:r>
              <a:rPr lang="pl-PL" b="1" dirty="0">
                <a:highlight>
                  <a:srgbClr val="C0C0C0"/>
                </a:highlight>
                <a:ea typeface="+mn-lt"/>
                <a:cs typeface="+mn-lt"/>
              </a:rPr>
              <a:t> à </a:t>
            </a:r>
            <a:r>
              <a:rPr lang="pl-PL" b="1" dirty="0" err="1">
                <a:highlight>
                  <a:srgbClr val="C0C0C0"/>
                </a:highlight>
                <a:ea typeface="+mn-lt"/>
                <a:cs typeface="+mn-lt"/>
              </a:rPr>
              <a:t>l'église</a:t>
            </a:r>
            <a:r>
              <a:rPr lang="pl-PL" b="1" dirty="0">
                <a:highlight>
                  <a:srgbClr val="C0C0C0"/>
                </a:highlight>
                <a:ea typeface="+mn-lt"/>
                <a:cs typeface="+mn-lt"/>
              </a:rPr>
              <a:t> / à la </a:t>
            </a:r>
            <a:r>
              <a:rPr lang="pl-PL" b="1" dirty="0" err="1">
                <a:highlight>
                  <a:srgbClr val="C0C0C0"/>
                </a:highlight>
                <a:ea typeface="+mn-lt"/>
                <a:cs typeface="+mn-lt"/>
              </a:rPr>
              <a:t>messe</a:t>
            </a:r>
            <a:r>
              <a:rPr lang="pl-PL" dirty="0">
                <a:highlight>
                  <a:srgbClr val="C0C0C0"/>
                </a:highlight>
                <a:ea typeface="+mn-lt"/>
                <a:cs typeface="+mn-lt"/>
              </a:rPr>
              <a:t> -iść do kościoła / na mszę</a:t>
            </a:r>
            <a:endParaRPr lang="pl-PL">
              <a:highlight>
                <a:srgbClr val="C0C0C0"/>
              </a:highlight>
            </a:endParaRPr>
          </a:p>
          <a:p>
            <a:pPr>
              <a:buNone/>
            </a:pPr>
            <a:r>
              <a:rPr lang="pl-PL" b="1" dirty="0" err="1">
                <a:highlight>
                  <a:srgbClr val="C0C0C0"/>
                </a:highlight>
                <a:ea typeface="+mn-lt"/>
                <a:cs typeface="+mn-lt"/>
              </a:rPr>
              <a:t>faire</a:t>
            </a:r>
            <a:r>
              <a:rPr lang="pl-PL" b="1" dirty="0">
                <a:highlight>
                  <a:srgbClr val="C0C0C0"/>
                </a:highlight>
                <a:ea typeface="+mn-lt"/>
                <a:cs typeface="+mn-lt"/>
              </a:rPr>
              <a:t> </a:t>
            </a:r>
            <a:r>
              <a:rPr lang="pl-PL" b="1" dirty="0" err="1">
                <a:highlight>
                  <a:srgbClr val="C0C0C0"/>
                </a:highlight>
                <a:ea typeface="+mn-lt"/>
                <a:cs typeface="+mn-lt"/>
              </a:rPr>
              <a:t>bénir</a:t>
            </a:r>
            <a:r>
              <a:rPr lang="pl-PL" b="1" dirty="0">
                <a:highlight>
                  <a:srgbClr val="C0C0C0"/>
                </a:highlight>
                <a:ea typeface="+mn-lt"/>
                <a:cs typeface="+mn-lt"/>
              </a:rPr>
              <a:t> des </a:t>
            </a:r>
            <a:r>
              <a:rPr lang="pl-PL" b="1" dirty="0" err="1">
                <a:highlight>
                  <a:srgbClr val="C0C0C0"/>
                </a:highlight>
                <a:ea typeface="+mn-lt"/>
                <a:cs typeface="+mn-lt"/>
              </a:rPr>
              <a:t>aliments</a:t>
            </a:r>
            <a:r>
              <a:rPr lang="pl-PL" dirty="0">
                <a:highlight>
                  <a:srgbClr val="C0C0C0"/>
                </a:highlight>
                <a:ea typeface="+mn-lt"/>
                <a:cs typeface="+mn-lt"/>
              </a:rPr>
              <a:t> - poświęcić pokarmy</a:t>
            </a:r>
            <a:br>
              <a:rPr lang="pl-PL" dirty="0">
                <a:highlight>
                  <a:srgbClr val="C0C0C0"/>
                </a:highlight>
                <a:ea typeface="+mn-lt"/>
                <a:cs typeface="+mn-lt"/>
              </a:rPr>
            </a:br>
            <a:r>
              <a:rPr lang="pl-PL" dirty="0">
                <a:highlight>
                  <a:srgbClr val="C0C0C0"/>
                </a:highlight>
                <a:ea typeface="+mn-lt"/>
                <a:cs typeface="+mn-lt"/>
              </a:rPr>
              <a:t> </a:t>
            </a:r>
            <a:r>
              <a:rPr lang="pl-PL" b="1" dirty="0" err="1">
                <a:highlight>
                  <a:srgbClr val="C0C0C0"/>
                </a:highlight>
                <a:ea typeface="+mn-lt"/>
                <a:cs typeface="+mn-lt"/>
              </a:rPr>
              <a:t>l'eau</a:t>
            </a:r>
            <a:r>
              <a:rPr lang="pl-PL" b="1" dirty="0">
                <a:highlight>
                  <a:srgbClr val="C0C0C0"/>
                </a:highlight>
                <a:ea typeface="+mn-lt"/>
                <a:cs typeface="+mn-lt"/>
              </a:rPr>
              <a:t> </a:t>
            </a:r>
            <a:r>
              <a:rPr lang="pl-PL" b="1" dirty="0" err="1">
                <a:highlight>
                  <a:srgbClr val="C0C0C0"/>
                </a:highlight>
                <a:ea typeface="+mn-lt"/>
                <a:cs typeface="+mn-lt"/>
              </a:rPr>
              <a:t>bénite</a:t>
            </a:r>
            <a:r>
              <a:rPr lang="pl-PL" dirty="0">
                <a:highlight>
                  <a:srgbClr val="C0C0C0"/>
                </a:highlight>
                <a:ea typeface="+mn-lt"/>
                <a:cs typeface="+mn-lt"/>
              </a:rPr>
              <a:t> - woda święcona</a:t>
            </a:r>
            <a:br>
              <a:rPr lang="pl-PL" dirty="0">
                <a:highlight>
                  <a:srgbClr val="C0C0C0"/>
                </a:highlight>
                <a:ea typeface="+mn-lt"/>
                <a:cs typeface="+mn-lt"/>
              </a:rPr>
            </a:br>
            <a:r>
              <a:rPr lang="pl-PL" dirty="0">
                <a:highlight>
                  <a:srgbClr val="C0C0C0"/>
                </a:highlight>
                <a:ea typeface="+mn-lt"/>
                <a:cs typeface="+mn-lt"/>
              </a:rPr>
              <a:t> </a:t>
            </a:r>
            <a:r>
              <a:rPr lang="pl-PL" b="1" dirty="0" err="1">
                <a:highlight>
                  <a:srgbClr val="C0C0C0"/>
                </a:highlight>
                <a:ea typeface="+mn-lt"/>
                <a:cs typeface="+mn-lt"/>
              </a:rPr>
              <a:t>partager</a:t>
            </a:r>
            <a:r>
              <a:rPr lang="pl-PL" b="1" dirty="0">
                <a:highlight>
                  <a:srgbClr val="C0C0C0"/>
                </a:highlight>
                <a:ea typeface="+mn-lt"/>
                <a:cs typeface="+mn-lt"/>
              </a:rPr>
              <a:t> </a:t>
            </a:r>
            <a:r>
              <a:rPr lang="pl-PL" b="1" dirty="0" err="1">
                <a:highlight>
                  <a:srgbClr val="C0C0C0"/>
                </a:highlight>
                <a:ea typeface="+mn-lt"/>
                <a:cs typeface="+mn-lt"/>
              </a:rPr>
              <a:t>les</a:t>
            </a:r>
            <a:r>
              <a:rPr lang="pl-PL" b="1" dirty="0">
                <a:highlight>
                  <a:srgbClr val="C0C0C0"/>
                </a:highlight>
                <a:ea typeface="+mn-lt"/>
                <a:cs typeface="+mn-lt"/>
              </a:rPr>
              <a:t> </a:t>
            </a:r>
            <a:r>
              <a:rPr lang="pl-PL" b="1" dirty="0" err="1">
                <a:highlight>
                  <a:srgbClr val="C0C0C0"/>
                </a:highlight>
                <a:ea typeface="+mn-lt"/>
                <a:cs typeface="+mn-lt"/>
              </a:rPr>
              <a:t>œufs</a:t>
            </a:r>
            <a:r>
              <a:rPr lang="pl-PL" b="1" dirty="0">
                <a:highlight>
                  <a:srgbClr val="C0C0C0"/>
                </a:highlight>
                <a:ea typeface="+mn-lt"/>
                <a:cs typeface="+mn-lt"/>
              </a:rPr>
              <a:t> </a:t>
            </a:r>
            <a:r>
              <a:rPr lang="pl-PL" b="1" dirty="0" err="1">
                <a:highlight>
                  <a:srgbClr val="C0C0C0"/>
                </a:highlight>
                <a:ea typeface="+mn-lt"/>
                <a:cs typeface="+mn-lt"/>
              </a:rPr>
              <a:t>durs</a:t>
            </a:r>
            <a:r>
              <a:rPr lang="pl-PL" b="1" dirty="0">
                <a:highlight>
                  <a:srgbClr val="C0C0C0"/>
                </a:highlight>
                <a:ea typeface="+mn-lt"/>
                <a:cs typeface="+mn-lt"/>
              </a:rPr>
              <a:t> </a:t>
            </a:r>
            <a:r>
              <a:rPr lang="pl-PL" b="1" dirty="0" err="1">
                <a:highlight>
                  <a:srgbClr val="C0C0C0"/>
                </a:highlight>
                <a:ea typeface="+mn-lt"/>
                <a:cs typeface="+mn-lt"/>
              </a:rPr>
              <a:t>bénits</a:t>
            </a:r>
            <a:r>
              <a:rPr lang="pl-PL" b="1" dirty="0">
                <a:highlight>
                  <a:srgbClr val="C0C0C0"/>
                </a:highlight>
                <a:ea typeface="+mn-lt"/>
                <a:cs typeface="+mn-lt"/>
              </a:rPr>
              <a:t> la </a:t>
            </a:r>
            <a:r>
              <a:rPr lang="pl-PL" b="1" dirty="0" err="1">
                <a:highlight>
                  <a:srgbClr val="C0C0C0"/>
                </a:highlight>
                <a:ea typeface="+mn-lt"/>
                <a:cs typeface="+mn-lt"/>
              </a:rPr>
              <a:t>veille</a:t>
            </a:r>
            <a:r>
              <a:rPr lang="pl-PL" b="1" dirty="0">
                <a:highlight>
                  <a:srgbClr val="C0C0C0"/>
                </a:highlight>
                <a:ea typeface="+mn-lt"/>
                <a:cs typeface="+mn-lt"/>
              </a:rPr>
              <a:t> à </a:t>
            </a:r>
            <a:r>
              <a:rPr lang="pl-PL" b="1" dirty="0" err="1">
                <a:highlight>
                  <a:srgbClr val="C0C0C0"/>
                </a:highlight>
                <a:ea typeface="+mn-lt"/>
                <a:cs typeface="+mn-lt"/>
              </a:rPr>
              <a:t>l'église</a:t>
            </a:r>
            <a:r>
              <a:rPr lang="pl-PL" dirty="0">
                <a:highlight>
                  <a:srgbClr val="C0C0C0"/>
                </a:highlight>
                <a:ea typeface="+mn-lt"/>
                <a:cs typeface="+mn-lt"/>
              </a:rPr>
              <a:t> - podzielić się jajkiem</a:t>
            </a:r>
            <a:br>
              <a:rPr lang="pl-PL" dirty="0">
                <a:highlight>
                  <a:srgbClr val="C0C0C0"/>
                </a:highlight>
                <a:ea typeface="+mn-lt"/>
                <a:cs typeface="+mn-lt"/>
              </a:rPr>
            </a:br>
            <a:r>
              <a:rPr lang="pl-PL" dirty="0">
                <a:highlight>
                  <a:srgbClr val="C0C0C0"/>
                </a:highlight>
                <a:ea typeface="+mn-lt"/>
                <a:cs typeface="+mn-lt"/>
              </a:rPr>
              <a:t> </a:t>
            </a:r>
            <a:r>
              <a:rPr lang="pl-PL" b="1" dirty="0">
                <a:highlight>
                  <a:srgbClr val="C0C0C0"/>
                </a:highlight>
                <a:ea typeface="+mn-lt"/>
                <a:cs typeface="+mn-lt"/>
              </a:rPr>
              <a:t>des </a:t>
            </a:r>
            <a:r>
              <a:rPr lang="pl-PL" b="1" dirty="0" err="1">
                <a:highlight>
                  <a:srgbClr val="C0C0C0"/>
                </a:highlight>
                <a:ea typeface="+mn-lt"/>
                <a:cs typeface="+mn-lt"/>
              </a:rPr>
              <a:t>œufs</a:t>
            </a:r>
            <a:r>
              <a:rPr lang="pl-PL" b="1" dirty="0">
                <a:highlight>
                  <a:srgbClr val="C0C0C0"/>
                </a:highlight>
                <a:ea typeface="+mn-lt"/>
                <a:cs typeface="+mn-lt"/>
              </a:rPr>
              <a:t> </a:t>
            </a:r>
            <a:r>
              <a:rPr lang="pl-PL" b="1" dirty="0" err="1">
                <a:highlight>
                  <a:srgbClr val="C0C0C0"/>
                </a:highlight>
                <a:ea typeface="+mn-lt"/>
                <a:cs typeface="+mn-lt"/>
              </a:rPr>
              <a:t>mayonnaise</a:t>
            </a:r>
            <a:r>
              <a:rPr lang="pl-PL" b="1" dirty="0">
                <a:highlight>
                  <a:srgbClr val="C0C0C0"/>
                </a:highlight>
                <a:ea typeface="+mn-lt"/>
                <a:cs typeface="+mn-lt"/>
              </a:rPr>
              <a:t> </a:t>
            </a:r>
            <a:r>
              <a:rPr lang="pl-PL" dirty="0">
                <a:highlight>
                  <a:srgbClr val="C0C0C0"/>
                </a:highlight>
                <a:ea typeface="+mn-lt"/>
                <a:cs typeface="+mn-lt"/>
              </a:rPr>
              <a:t>- jajka w majonezie</a:t>
            </a:r>
            <a:br>
              <a:rPr lang="pl-PL" dirty="0">
                <a:highlight>
                  <a:srgbClr val="C0C0C0"/>
                </a:highlight>
                <a:ea typeface="+mn-lt"/>
                <a:cs typeface="+mn-lt"/>
              </a:rPr>
            </a:br>
            <a:r>
              <a:rPr lang="pl-PL" dirty="0">
                <a:highlight>
                  <a:srgbClr val="C0C0C0"/>
                </a:highlight>
                <a:ea typeface="+mn-lt"/>
                <a:cs typeface="+mn-lt"/>
              </a:rPr>
              <a:t> </a:t>
            </a:r>
            <a:r>
              <a:rPr lang="pl-PL" b="1" dirty="0">
                <a:highlight>
                  <a:srgbClr val="C0C0C0"/>
                </a:highlight>
                <a:ea typeface="+mn-lt"/>
                <a:cs typeface="+mn-lt"/>
              </a:rPr>
              <a:t>des </a:t>
            </a:r>
            <a:r>
              <a:rPr lang="pl-PL" b="1" dirty="0" err="1">
                <a:highlight>
                  <a:srgbClr val="C0C0C0"/>
                </a:highlight>
                <a:ea typeface="+mn-lt"/>
                <a:cs typeface="+mn-lt"/>
              </a:rPr>
              <a:t>œufs</a:t>
            </a:r>
            <a:r>
              <a:rPr lang="pl-PL" b="1" dirty="0">
                <a:highlight>
                  <a:srgbClr val="C0C0C0"/>
                </a:highlight>
                <a:ea typeface="+mn-lt"/>
                <a:cs typeface="+mn-lt"/>
              </a:rPr>
              <a:t> </a:t>
            </a:r>
            <a:r>
              <a:rPr lang="pl-PL" b="1" dirty="0" err="1">
                <a:highlight>
                  <a:srgbClr val="C0C0C0"/>
                </a:highlight>
                <a:ea typeface="+mn-lt"/>
                <a:cs typeface="+mn-lt"/>
              </a:rPr>
              <a:t>farcis</a:t>
            </a:r>
            <a:r>
              <a:rPr lang="pl-PL" b="1" dirty="0">
                <a:highlight>
                  <a:srgbClr val="C0C0C0"/>
                </a:highlight>
                <a:ea typeface="+mn-lt"/>
                <a:cs typeface="+mn-lt"/>
              </a:rPr>
              <a:t> </a:t>
            </a:r>
            <a:r>
              <a:rPr lang="pl-PL" dirty="0">
                <a:highlight>
                  <a:srgbClr val="C0C0C0"/>
                </a:highlight>
                <a:ea typeface="+mn-lt"/>
                <a:cs typeface="+mn-lt"/>
              </a:rPr>
              <a:t>- jajka faszerowane</a:t>
            </a:r>
            <a:br>
              <a:rPr lang="pl-PL" dirty="0">
                <a:highlight>
                  <a:srgbClr val="C0C0C0"/>
                </a:highlight>
                <a:ea typeface="+mn-lt"/>
                <a:cs typeface="+mn-lt"/>
              </a:rPr>
            </a:br>
            <a:r>
              <a:rPr lang="pl-PL" dirty="0">
                <a:highlight>
                  <a:srgbClr val="C0C0C0"/>
                </a:highlight>
                <a:ea typeface="+mn-lt"/>
                <a:cs typeface="+mn-lt"/>
              </a:rPr>
              <a:t> </a:t>
            </a:r>
            <a:r>
              <a:rPr lang="pl-PL" b="1" dirty="0" err="1">
                <a:highlight>
                  <a:srgbClr val="C0C0C0"/>
                </a:highlight>
                <a:ea typeface="+mn-lt"/>
                <a:cs typeface="+mn-lt"/>
              </a:rPr>
              <a:t>faire</a:t>
            </a:r>
            <a:r>
              <a:rPr lang="pl-PL" b="1" dirty="0">
                <a:highlight>
                  <a:srgbClr val="C0C0C0"/>
                </a:highlight>
                <a:ea typeface="+mn-lt"/>
                <a:cs typeface="+mn-lt"/>
              </a:rPr>
              <a:t> </a:t>
            </a:r>
            <a:r>
              <a:rPr lang="pl-PL" b="1" dirty="0" err="1">
                <a:highlight>
                  <a:srgbClr val="C0C0C0"/>
                </a:highlight>
                <a:ea typeface="+mn-lt"/>
                <a:cs typeface="+mn-lt"/>
              </a:rPr>
              <a:t>une</a:t>
            </a:r>
            <a:r>
              <a:rPr lang="pl-PL" b="1" dirty="0">
                <a:highlight>
                  <a:srgbClr val="C0C0C0"/>
                </a:highlight>
                <a:ea typeface="+mn-lt"/>
                <a:cs typeface="+mn-lt"/>
              </a:rPr>
              <a:t> </a:t>
            </a:r>
            <a:r>
              <a:rPr lang="pl-PL" b="1" dirty="0" err="1">
                <a:highlight>
                  <a:srgbClr val="C0C0C0"/>
                </a:highlight>
                <a:ea typeface="+mn-lt"/>
                <a:cs typeface="+mn-lt"/>
              </a:rPr>
              <a:t>bataille</a:t>
            </a:r>
            <a:r>
              <a:rPr lang="pl-PL" b="1" dirty="0">
                <a:highlight>
                  <a:srgbClr val="C0C0C0"/>
                </a:highlight>
                <a:ea typeface="+mn-lt"/>
                <a:cs typeface="+mn-lt"/>
              </a:rPr>
              <a:t> </a:t>
            </a:r>
            <a:r>
              <a:rPr lang="pl-PL" b="1" dirty="0" err="1">
                <a:highlight>
                  <a:srgbClr val="C0C0C0"/>
                </a:highlight>
                <a:ea typeface="+mn-lt"/>
                <a:cs typeface="+mn-lt"/>
              </a:rPr>
              <a:t>d'eau</a:t>
            </a:r>
            <a:r>
              <a:rPr lang="pl-PL" b="1" dirty="0">
                <a:highlight>
                  <a:srgbClr val="C0C0C0"/>
                </a:highlight>
                <a:ea typeface="+mn-lt"/>
                <a:cs typeface="+mn-lt"/>
              </a:rPr>
              <a:t> </a:t>
            </a:r>
            <a:r>
              <a:rPr lang="pl-PL" dirty="0">
                <a:highlight>
                  <a:srgbClr val="C0C0C0"/>
                </a:highlight>
                <a:ea typeface="+mn-lt"/>
                <a:cs typeface="+mn-lt"/>
              </a:rPr>
              <a:t>- lać się wodą, czyli śmigus </a:t>
            </a:r>
            <a:endParaRPr lang="pl-PL">
              <a:highlight>
                <a:srgbClr val="C0C0C0"/>
              </a:highlight>
            </a:endParaRPr>
          </a:p>
          <a:p>
            <a:pPr marL="0" indent="0">
              <a:buNone/>
            </a:pPr>
            <a:r>
              <a:rPr lang="pl-PL" b="1" dirty="0" err="1">
                <a:highlight>
                  <a:srgbClr val="C0C0C0"/>
                </a:highlight>
                <a:ea typeface="+mn-lt"/>
                <a:cs typeface="+mn-lt"/>
              </a:rPr>
              <a:t>Pâques</a:t>
            </a:r>
            <a:r>
              <a:rPr lang="pl-PL" b="1" dirty="0">
                <a:highlight>
                  <a:srgbClr val="C0C0C0"/>
                </a:highlight>
                <a:ea typeface="+mn-lt"/>
                <a:cs typeface="+mn-lt"/>
              </a:rPr>
              <a:t> </a:t>
            </a:r>
            <a:r>
              <a:rPr lang="pl-PL" dirty="0">
                <a:highlight>
                  <a:srgbClr val="C0C0C0"/>
                </a:highlight>
                <a:ea typeface="+mn-lt"/>
                <a:cs typeface="+mn-lt"/>
              </a:rPr>
              <a:t>– Wielkanoc</a:t>
            </a:r>
            <a:br>
              <a:rPr lang="pl-PL" dirty="0">
                <a:highlight>
                  <a:srgbClr val="C0C0C0"/>
                </a:highlight>
                <a:ea typeface="+mn-lt"/>
                <a:cs typeface="+mn-lt"/>
              </a:rPr>
            </a:br>
            <a:r>
              <a:rPr lang="pl-PL" dirty="0">
                <a:highlight>
                  <a:srgbClr val="C0C0C0"/>
                </a:highlight>
                <a:ea typeface="+mn-lt"/>
                <a:cs typeface="+mn-lt"/>
              </a:rPr>
              <a:t> </a:t>
            </a:r>
            <a:r>
              <a:rPr lang="pl-PL" b="1" dirty="0" err="1">
                <a:highlight>
                  <a:srgbClr val="C0C0C0"/>
                </a:highlight>
                <a:ea typeface="+mn-lt"/>
                <a:cs typeface="+mn-lt"/>
              </a:rPr>
              <a:t>Joyeuses</a:t>
            </a:r>
            <a:r>
              <a:rPr lang="pl-PL" b="1" dirty="0">
                <a:highlight>
                  <a:srgbClr val="C0C0C0"/>
                </a:highlight>
                <a:ea typeface="+mn-lt"/>
                <a:cs typeface="+mn-lt"/>
              </a:rPr>
              <a:t> </a:t>
            </a:r>
            <a:r>
              <a:rPr lang="pl-PL" b="1" dirty="0" err="1">
                <a:highlight>
                  <a:srgbClr val="C0C0C0"/>
                </a:highlight>
                <a:ea typeface="+mn-lt"/>
                <a:cs typeface="+mn-lt"/>
              </a:rPr>
              <a:t>Pâques</a:t>
            </a:r>
            <a:r>
              <a:rPr lang="pl-PL" b="1" dirty="0">
                <a:highlight>
                  <a:srgbClr val="C0C0C0"/>
                </a:highlight>
                <a:ea typeface="+mn-lt"/>
                <a:cs typeface="+mn-lt"/>
              </a:rPr>
              <a:t> </a:t>
            </a:r>
            <a:r>
              <a:rPr lang="pl-PL" dirty="0">
                <a:highlight>
                  <a:srgbClr val="C0C0C0"/>
                </a:highlight>
                <a:ea typeface="+mn-lt"/>
                <a:cs typeface="+mn-lt"/>
              </a:rPr>
              <a:t>– Wesołej Wielkanocy!</a:t>
            </a:r>
            <a:br>
              <a:rPr lang="pl-PL" dirty="0">
                <a:highlight>
                  <a:srgbClr val="C0C0C0"/>
                </a:highlight>
                <a:ea typeface="+mn-lt"/>
                <a:cs typeface="+mn-lt"/>
              </a:rPr>
            </a:br>
            <a:r>
              <a:rPr lang="pl-PL" dirty="0">
                <a:highlight>
                  <a:srgbClr val="C0C0C0"/>
                </a:highlight>
                <a:ea typeface="+mn-lt"/>
                <a:cs typeface="+mn-lt"/>
              </a:rPr>
              <a:t> </a:t>
            </a:r>
            <a:r>
              <a:rPr lang="pl-PL" b="1" dirty="0" err="1">
                <a:highlight>
                  <a:srgbClr val="C0C0C0"/>
                </a:highlight>
                <a:ea typeface="+mn-lt"/>
                <a:cs typeface="+mn-lt"/>
              </a:rPr>
              <a:t>l’œuf</a:t>
            </a:r>
            <a:r>
              <a:rPr lang="pl-PL" dirty="0">
                <a:highlight>
                  <a:srgbClr val="C0C0C0"/>
                </a:highlight>
                <a:ea typeface="+mn-lt"/>
                <a:cs typeface="+mn-lt"/>
              </a:rPr>
              <a:t> – jajko</a:t>
            </a:r>
            <a:br>
              <a:rPr lang="pl-PL" dirty="0">
                <a:highlight>
                  <a:srgbClr val="C0C0C0"/>
                </a:highlight>
                <a:ea typeface="+mn-lt"/>
                <a:cs typeface="+mn-lt"/>
              </a:rPr>
            </a:br>
            <a:r>
              <a:rPr lang="pl-PL" dirty="0">
                <a:highlight>
                  <a:srgbClr val="C0C0C0"/>
                </a:highlight>
                <a:ea typeface="+mn-lt"/>
                <a:cs typeface="+mn-lt"/>
              </a:rPr>
              <a:t> </a:t>
            </a:r>
            <a:r>
              <a:rPr lang="pl-PL" b="1" dirty="0">
                <a:highlight>
                  <a:srgbClr val="C0C0C0"/>
                </a:highlight>
                <a:ea typeface="+mn-lt"/>
                <a:cs typeface="+mn-lt"/>
              </a:rPr>
              <a:t>le </a:t>
            </a:r>
            <a:r>
              <a:rPr lang="pl-PL" b="1" dirty="0" err="1">
                <a:highlight>
                  <a:srgbClr val="C0C0C0"/>
                </a:highlight>
                <a:ea typeface="+mn-lt"/>
                <a:cs typeface="+mn-lt"/>
              </a:rPr>
              <a:t>lapin</a:t>
            </a:r>
            <a:r>
              <a:rPr lang="pl-PL" dirty="0">
                <a:highlight>
                  <a:srgbClr val="C0C0C0"/>
                </a:highlight>
                <a:ea typeface="+mn-lt"/>
                <a:cs typeface="+mn-lt"/>
              </a:rPr>
              <a:t> – królik</a:t>
            </a:r>
            <a:br>
              <a:rPr lang="pl-PL" dirty="0">
                <a:highlight>
                  <a:srgbClr val="C0C0C0"/>
                </a:highlight>
                <a:ea typeface="+mn-lt"/>
                <a:cs typeface="+mn-lt"/>
              </a:rPr>
            </a:br>
            <a:r>
              <a:rPr lang="pl-PL" dirty="0">
                <a:highlight>
                  <a:srgbClr val="C0C0C0"/>
                </a:highlight>
                <a:ea typeface="+mn-lt"/>
                <a:cs typeface="+mn-lt"/>
              </a:rPr>
              <a:t> </a:t>
            </a:r>
            <a:r>
              <a:rPr lang="pl-PL" b="1" dirty="0">
                <a:highlight>
                  <a:srgbClr val="C0C0C0"/>
                </a:highlight>
                <a:ea typeface="+mn-lt"/>
                <a:cs typeface="+mn-lt"/>
              </a:rPr>
              <a:t>la </a:t>
            </a:r>
            <a:r>
              <a:rPr lang="pl-PL" b="1" dirty="0" err="1">
                <a:highlight>
                  <a:srgbClr val="C0C0C0"/>
                </a:highlight>
                <a:ea typeface="+mn-lt"/>
                <a:cs typeface="+mn-lt"/>
              </a:rPr>
              <a:t>poule</a:t>
            </a:r>
            <a:r>
              <a:rPr lang="pl-PL" dirty="0">
                <a:highlight>
                  <a:srgbClr val="C0C0C0"/>
                </a:highlight>
                <a:ea typeface="+mn-lt"/>
                <a:cs typeface="+mn-lt"/>
              </a:rPr>
              <a:t> – kura</a:t>
            </a:r>
            <a:br>
              <a:rPr lang="pl-PL" dirty="0">
                <a:highlight>
                  <a:srgbClr val="C0C0C0"/>
                </a:highlight>
                <a:ea typeface="+mn-lt"/>
                <a:cs typeface="+mn-lt"/>
              </a:rPr>
            </a:br>
            <a:r>
              <a:rPr lang="pl-PL" dirty="0">
                <a:highlight>
                  <a:srgbClr val="C0C0C0"/>
                </a:highlight>
                <a:ea typeface="+mn-lt"/>
                <a:cs typeface="+mn-lt"/>
              </a:rPr>
              <a:t> </a:t>
            </a:r>
            <a:r>
              <a:rPr lang="pl-PL" b="1" dirty="0">
                <a:highlight>
                  <a:srgbClr val="C0C0C0"/>
                </a:highlight>
                <a:ea typeface="+mn-lt"/>
                <a:cs typeface="+mn-lt"/>
              </a:rPr>
              <a:t>le </a:t>
            </a:r>
            <a:r>
              <a:rPr lang="pl-PL" b="1" dirty="0" err="1">
                <a:highlight>
                  <a:srgbClr val="C0C0C0"/>
                </a:highlight>
                <a:ea typeface="+mn-lt"/>
                <a:cs typeface="+mn-lt"/>
              </a:rPr>
              <a:t>poussin</a:t>
            </a:r>
            <a:r>
              <a:rPr lang="pl-PL" dirty="0">
                <a:highlight>
                  <a:srgbClr val="C0C0C0"/>
                </a:highlight>
                <a:ea typeface="+mn-lt"/>
                <a:cs typeface="+mn-lt"/>
              </a:rPr>
              <a:t> – pisklę</a:t>
            </a:r>
            <a:br>
              <a:rPr lang="pl-PL" dirty="0">
                <a:highlight>
                  <a:srgbClr val="C0C0C0"/>
                </a:highlight>
                <a:ea typeface="+mn-lt"/>
                <a:cs typeface="+mn-lt"/>
              </a:rPr>
            </a:br>
            <a:r>
              <a:rPr lang="pl-PL" dirty="0">
                <a:highlight>
                  <a:srgbClr val="C0C0C0"/>
                </a:highlight>
                <a:ea typeface="+mn-lt"/>
                <a:cs typeface="+mn-lt"/>
              </a:rPr>
              <a:t> </a:t>
            </a:r>
            <a:r>
              <a:rPr lang="pl-PL" b="1" dirty="0">
                <a:highlight>
                  <a:srgbClr val="C0C0C0"/>
                </a:highlight>
                <a:ea typeface="+mn-lt"/>
                <a:cs typeface="+mn-lt"/>
              </a:rPr>
              <a:t>le </a:t>
            </a:r>
            <a:r>
              <a:rPr lang="pl-PL" b="1" dirty="0" err="1">
                <a:highlight>
                  <a:srgbClr val="C0C0C0"/>
                </a:highlight>
                <a:ea typeface="+mn-lt"/>
                <a:cs typeface="+mn-lt"/>
              </a:rPr>
              <a:t>chocolat</a:t>
            </a:r>
            <a:r>
              <a:rPr lang="pl-PL" dirty="0">
                <a:highlight>
                  <a:srgbClr val="C0C0C0"/>
                </a:highlight>
                <a:ea typeface="+mn-lt"/>
                <a:cs typeface="+mn-lt"/>
              </a:rPr>
              <a:t> – czekolada</a:t>
            </a:r>
            <a:br>
              <a:rPr lang="pl-PL" sz="1800" dirty="0">
                <a:ea typeface="+mn-lt"/>
                <a:cs typeface="+mn-lt"/>
              </a:rPr>
            </a:br>
            <a:r>
              <a:rPr lang="pl-PL" sz="1800" dirty="0">
                <a:ea typeface="+mn-lt"/>
                <a:cs typeface="+mn-lt"/>
              </a:rPr>
              <a:t> </a:t>
            </a:r>
          </a:p>
          <a:p>
            <a:pPr marL="0" indent="0">
              <a:buNone/>
            </a:pPr>
            <a:br>
              <a:rPr lang="pl-PL" sz="1800" dirty="0">
                <a:ea typeface="+mn-lt"/>
                <a:cs typeface="+mn-lt"/>
              </a:rPr>
            </a:br>
            <a:r>
              <a:rPr lang="pl-PL" sz="1800" dirty="0">
                <a:ea typeface="+mn-lt"/>
                <a:cs typeface="+mn-lt"/>
              </a:rPr>
              <a:t> </a:t>
            </a:r>
            <a:br>
              <a:rPr lang="pl-PL" sz="1800" dirty="0">
                <a:ea typeface="+mn-lt"/>
                <a:cs typeface="+mn-lt"/>
              </a:rPr>
            </a:br>
            <a:br>
              <a:rPr lang="pl-PL" sz="1800" dirty="0">
                <a:ea typeface="+mn-lt"/>
                <a:cs typeface="+mn-lt"/>
              </a:rPr>
            </a:br>
            <a:r>
              <a:rPr lang="pl-PL" sz="1800" dirty="0">
                <a:ea typeface="+mn-lt"/>
                <a:cs typeface="+mn-lt"/>
              </a:rPr>
              <a:t> </a:t>
            </a:r>
            <a:br>
              <a:rPr lang="pl-PL" sz="1800" dirty="0">
                <a:ea typeface="+mn-lt"/>
                <a:cs typeface="+mn-lt"/>
              </a:rPr>
            </a:br>
            <a:endParaRPr lang="pl-PL" sz="1800" dirty="0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58188700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D65F86E-602F-4BD0-930C-F577DACCA6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188" y="381747"/>
            <a:ext cx="11884323" cy="6480566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r>
              <a:rPr lang="fr-FR" b="1" dirty="0">
                <a:highlight>
                  <a:srgbClr val="C0C0C0"/>
                </a:highlight>
                <a:ea typeface="+mn-lt"/>
                <a:cs typeface="+mn-lt"/>
              </a:rPr>
              <a:t>le panier </a:t>
            </a:r>
            <a:r>
              <a:rPr lang="fr-FR" dirty="0">
                <a:highlight>
                  <a:srgbClr val="C0C0C0"/>
                </a:highlight>
                <a:ea typeface="+mn-lt"/>
                <a:cs typeface="+mn-lt"/>
              </a:rPr>
              <a:t>– </a:t>
            </a:r>
            <a:r>
              <a:rPr lang="fr-FR" noProof="1">
                <a:highlight>
                  <a:srgbClr val="C0C0C0"/>
                </a:highlight>
                <a:ea typeface="+mn-lt"/>
                <a:cs typeface="+mn-lt"/>
              </a:rPr>
              <a:t>koszyk</a:t>
            </a:r>
            <a:br>
              <a:rPr lang="fr-FR" dirty="0">
                <a:highlight>
                  <a:srgbClr val="C0C0C0"/>
                </a:highlight>
                <a:ea typeface="+mn-lt"/>
                <a:cs typeface="+mn-lt"/>
              </a:rPr>
            </a:br>
            <a:r>
              <a:rPr lang="fr-FR" dirty="0">
                <a:highlight>
                  <a:srgbClr val="C0C0C0"/>
                </a:highlight>
                <a:ea typeface="+mn-lt"/>
                <a:cs typeface="+mn-lt"/>
              </a:rPr>
              <a:t> </a:t>
            </a:r>
            <a:r>
              <a:rPr lang="fr-FR" b="1" dirty="0">
                <a:highlight>
                  <a:srgbClr val="C0C0C0"/>
                </a:highlight>
                <a:ea typeface="+mn-lt"/>
                <a:cs typeface="+mn-lt"/>
              </a:rPr>
              <a:t>l’agneau</a:t>
            </a:r>
            <a:r>
              <a:rPr lang="fr-FR" dirty="0">
                <a:highlight>
                  <a:srgbClr val="C0C0C0"/>
                </a:highlight>
                <a:ea typeface="+mn-lt"/>
                <a:cs typeface="+mn-lt"/>
              </a:rPr>
              <a:t> – </a:t>
            </a:r>
            <a:r>
              <a:rPr lang="fr-FR" dirty="0" err="1">
                <a:highlight>
                  <a:srgbClr val="C0C0C0"/>
                </a:highlight>
                <a:ea typeface="+mn-lt"/>
                <a:cs typeface="+mn-lt"/>
              </a:rPr>
              <a:t>baranek</a:t>
            </a:r>
            <a:br>
              <a:rPr lang="fr-FR" dirty="0">
                <a:highlight>
                  <a:srgbClr val="C0C0C0"/>
                </a:highlight>
                <a:ea typeface="+mn-lt"/>
                <a:cs typeface="+mn-lt"/>
              </a:rPr>
            </a:br>
            <a:r>
              <a:rPr lang="fr-FR" dirty="0">
                <a:highlight>
                  <a:srgbClr val="C0C0C0"/>
                </a:highlight>
                <a:ea typeface="+mn-lt"/>
                <a:cs typeface="+mn-lt"/>
              </a:rPr>
              <a:t> </a:t>
            </a:r>
            <a:r>
              <a:rPr lang="fr-FR" b="1" dirty="0">
                <a:highlight>
                  <a:srgbClr val="C0C0C0"/>
                </a:highlight>
                <a:ea typeface="+mn-lt"/>
                <a:cs typeface="+mn-lt"/>
              </a:rPr>
              <a:t>la croix</a:t>
            </a:r>
            <a:r>
              <a:rPr lang="fr-FR" dirty="0">
                <a:highlight>
                  <a:srgbClr val="C0C0C0"/>
                </a:highlight>
                <a:ea typeface="+mn-lt"/>
                <a:cs typeface="+mn-lt"/>
              </a:rPr>
              <a:t> – </a:t>
            </a:r>
            <a:r>
              <a:rPr lang="fr-FR" noProof="1">
                <a:highlight>
                  <a:srgbClr val="C0C0C0"/>
                </a:highlight>
                <a:ea typeface="+mn-lt"/>
                <a:cs typeface="+mn-lt"/>
              </a:rPr>
              <a:t>krzyż</a:t>
            </a:r>
            <a:br>
              <a:rPr lang="fr-FR" dirty="0">
                <a:highlight>
                  <a:srgbClr val="C0C0C0"/>
                </a:highlight>
                <a:ea typeface="+mn-lt"/>
                <a:cs typeface="+mn-lt"/>
              </a:rPr>
            </a:br>
            <a:r>
              <a:rPr lang="fr-FR" dirty="0">
                <a:highlight>
                  <a:srgbClr val="C0C0C0"/>
                </a:highlight>
                <a:ea typeface="+mn-lt"/>
                <a:cs typeface="+mn-lt"/>
              </a:rPr>
              <a:t> </a:t>
            </a:r>
            <a:r>
              <a:rPr lang="fr-FR" b="1" dirty="0">
                <a:highlight>
                  <a:srgbClr val="C0C0C0"/>
                </a:highlight>
                <a:ea typeface="+mn-lt"/>
                <a:cs typeface="+mn-lt"/>
              </a:rPr>
              <a:t>le lys </a:t>
            </a:r>
            <a:r>
              <a:rPr lang="fr-FR" dirty="0">
                <a:highlight>
                  <a:srgbClr val="C0C0C0"/>
                </a:highlight>
                <a:ea typeface="+mn-lt"/>
                <a:cs typeface="+mn-lt"/>
              </a:rPr>
              <a:t>– </a:t>
            </a:r>
            <a:r>
              <a:rPr lang="fr-FR" dirty="0" err="1">
                <a:highlight>
                  <a:srgbClr val="C0C0C0"/>
                </a:highlight>
                <a:ea typeface="+mn-lt"/>
                <a:cs typeface="+mn-lt"/>
              </a:rPr>
              <a:t>lilia</a:t>
            </a:r>
            <a:br>
              <a:rPr lang="fr-FR" dirty="0">
                <a:highlight>
                  <a:srgbClr val="C0C0C0"/>
                </a:highlight>
                <a:ea typeface="+mn-lt"/>
                <a:cs typeface="+mn-lt"/>
              </a:rPr>
            </a:br>
            <a:r>
              <a:rPr lang="fr-FR" dirty="0">
                <a:highlight>
                  <a:srgbClr val="C0C0C0"/>
                </a:highlight>
                <a:ea typeface="+mn-lt"/>
                <a:cs typeface="+mn-lt"/>
              </a:rPr>
              <a:t> </a:t>
            </a:r>
            <a:r>
              <a:rPr lang="fr-FR" b="1" dirty="0">
                <a:highlight>
                  <a:srgbClr val="C0C0C0"/>
                </a:highlight>
                <a:ea typeface="+mn-lt"/>
                <a:cs typeface="+mn-lt"/>
              </a:rPr>
              <a:t>la jonquille</a:t>
            </a:r>
            <a:r>
              <a:rPr lang="fr-FR" dirty="0">
                <a:highlight>
                  <a:srgbClr val="C0C0C0"/>
                </a:highlight>
                <a:ea typeface="+mn-lt"/>
                <a:cs typeface="+mn-lt"/>
              </a:rPr>
              <a:t> – </a:t>
            </a:r>
            <a:r>
              <a:rPr lang="fr-FR" dirty="0" err="1">
                <a:highlight>
                  <a:srgbClr val="C0C0C0"/>
                </a:highlight>
                <a:ea typeface="+mn-lt"/>
                <a:cs typeface="+mn-lt"/>
              </a:rPr>
              <a:t>żonkil</a:t>
            </a:r>
            <a:br>
              <a:rPr lang="fr-FR" dirty="0">
                <a:highlight>
                  <a:srgbClr val="C0C0C0"/>
                </a:highlight>
                <a:ea typeface="+mn-lt"/>
                <a:cs typeface="+mn-lt"/>
              </a:rPr>
            </a:br>
            <a:r>
              <a:rPr lang="fr-FR" dirty="0">
                <a:highlight>
                  <a:srgbClr val="C0C0C0"/>
                </a:highlight>
                <a:ea typeface="+mn-lt"/>
                <a:cs typeface="+mn-lt"/>
              </a:rPr>
              <a:t> </a:t>
            </a:r>
            <a:r>
              <a:rPr lang="fr-FR" b="1" dirty="0">
                <a:highlight>
                  <a:srgbClr val="C0C0C0"/>
                </a:highlight>
                <a:ea typeface="+mn-lt"/>
                <a:cs typeface="+mn-lt"/>
              </a:rPr>
              <a:t>la tulipe </a:t>
            </a:r>
            <a:r>
              <a:rPr lang="fr-FR" dirty="0">
                <a:highlight>
                  <a:srgbClr val="C0C0C0"/>
                </a:highlight>
                <a:ea typeface="+mn-lt"/>
                <a:cs typeface="+mn-lt"/>
              </a:rPr>
              <a:t>– </a:t>
            </a:r>
            <a:r>
              <a:rPr lang="fr-FR" dirty="0" err="1">
                <a:highlight>
                  <a:srgbClr val="C0C0C0"/>
                </a:highlight>
                <a:ea typeface="+mn-lt"/>
                <a:cs typeface="+mn-lt"/>
              </a:rPr>
              <a:t>tulipan</a:t>
            </a:r>
            <a:br>
              <a:rPr lang="fr-FR" dirty="0">
                <a:highlight>
                  <a:srgbClr val="C0C0C0"/>
                </a:highlight>
                <a:ea typeface="+mn-lt"/>
                <a:cs typeface="+mn-lt"/>
              </a:rPr>
            </a:br>
            <a:r>
              <a:rPr lang="fr-FR" dirty="0">
                <a:highlight>
                  <a:srgbClr val="C0C0C0"/>
                </a:highlight>
                <a:ea typeface="+mn-lt"/>
                <a:cs typeface="+mn-lt"/>
              </a:rPr>
              <a:t> </a:t>
            </a:r>
            <a:r>
              <a:rPr lang="fr-FR" b="1" dirty="0">
                <a:highlight>
                  <a:srgbClr val="C0C0C0"/>
                </a:highlight>
                <a:ea typeface="+mn-lt"/>
                <a:cs typeface="+mn-lt"/>
              </a:rPr>
              <a:t>le gâteau de Pâques</a:t>
            </a:r>
            <a:r>
              <a:rPr lang="fr-FR" dirty="0">
                <a:highlight>
                  <a:srgbClr val="C0C0C0"/>
                </a:highlight>
                <a:ea typeface="+mn-lt"/>
                <a:cs typeface="+mn-lt"/>
              </a:rPr>
              <a:t> – </a:t>
            </a:r>
            <a:r>
              <a:rPr lang="fr-FR" dirty="0" err="1">
                <a:highlight>
                  <a:srgbClr val="C0C0C0"/>
                </a:highlight>
                <a:ea typeface="+mn-lt"/>
                <a:cs typeface="+mn-lt"/>
              </a:rPr>
              <a:t>ciasto</a:t>
            </a:r>
            <a:r>
              <a:rPr lang="fr-FR" dirty="0">
                <a:highlight>
                  <a:srgbClr val="C0C0C0"/>
                </a:highlight>
                <a:ea typeface="+mn-lt"/>
                <a:cs typeface="+mn-lt"/>
              </a:rPr>
              <a:t> </a:t>
            </a:r>
            <a:r>
              <a:rPr lang="fr-FR" dirty="0" err="1">
                <a:highlight>
                  <a:srgbClr val="C0C0C0"/>
                </a:highlight>
                <a:ea typeface="+mn-lt"/>
                <a:cs typeface="+mn-lt"/>
              </a:rPr>
              <a:t>Wielkanocne</a:t>
            </a:r>
            <a:endParaRPr lang="fr-FR">
              <a:highlight>
                <a:srgbClr val="C0C0C0"/>
              </a:highlight>
            </a:endParaRPr>
          </a:p>
          <a:p>
            <a:pPr marL="0" indent="0">
              <a:buClr>
                <a:srgbClr val="558BB8"/>
              </a:buClr>
              <a:buNone/>
            </a:pPr>
            <a:r>
              <a:rPr lang="fr-FR" dirty="0">
                <a:highlight>
                  <a:srgbClr val="C0C0C0"/>
                </a:highlight>
                <a:ea typeface="+mn-lt"/>
                <a:cs typeface="+mn-lt"/>
              </a:rPr>
              <a:t> </a:t>
            </a:r>
            <a:r>
              <a:rPr lang="fr-FR" b="1" i="1" dirty="0">
                <a:highlight>
                  <a:srgbClr val="C0C0C0"/>
                </a:highlight>
                <a:ea typeface="+mn-lt"/>
                <a:cs typeface="+mn-lt"/>
              </a:rPr>
              <a:t>le lundi de Pâques</a:t>
            </a:r>
            <a:r>
              <a:rPr lang="fr-FR" dirty="0">
                <a:highlight>
                  <a:srgbClr val="C0C0C0"/>
                </a:highlight>
                <a:ea typeface="+mn-lt"/>
                <a:cs typeface="+mn-lt"/>
              </a:rPr>
              <a:t> – </a:t>
            </a:r>
            <a:r>
              <a:rPr lang="fr-FR" err="1">
                <a:highlight>
                  <a:srgbClr val="C0C0C0"/>
                </a:highlight>
                <a:ea typeface="+mn-lt"/>
                <a:cs typeface="+mn-lt"/>
              </a:rPr>
              <a:t>poniedziałek</a:t>
            </a:r>
            <a:r>
              <a:rPr lang="fr-FR" dirty="0">
                <a:highlight>
                  <a:srgbClr val="C0C0C0"/>
                </a:highlight>
                <a:ea typeface="+mn-lt"/>
                <a:cs typeface="+mn-lt"/>
              </a:rPr>
              <a:t> </a:t>
            </a:r>
            <a:r>
              <a:rPr lang="fr-FR" err="1">
                <a:highlight>
                  <a:srgbClr val="C0C0C0"/>
                </a:highlight>
                <a:ea typeface="+mn-lt"/>
                <a:cs typeface="+mn-lt"/>
              </a:rPr>
              <a:t>wielkanocny</a:t>
            </a:r>
            <a:br>
              <a:rPr lang="fr-FR" dirty="0">
                <a:highlight>
                  <a:srgbClr val="C0C0C0"/>
                </a:highlight>
                <a:ea typeface="+mn-lt"/>
                <a:cs typeface="+mn-lt"/>
              </a:rPr>
            </a:br>
            <a:r>
              <a:rPr lang="fr-FR" dirty="0">
                <a:highlight>
                  <a:srgbClr val="C0C0C0"/>
                </a:highlight>
                <a:ea typeface="+mn-lt"/>
                <a:cs typeface="+mn-lt"/>
              </a:rPr>
              <a:t> </a:t>
            </a:r>
            <a:r>
              <a:rPr lang="fr-FR" b="1" i="1" dirty="0">
                <a:highlight>
                  <a:srgbClr val="C0C0C0"/>
                </a:highlight>
                <a:ea typeface="+mn-lt"/>
                <a:cs typeface="+mn-lt"/>
              </a:rPr>
              <a:t>le dimanche des Rameaux</a:t>
            </a:r>
            <a:r>
              <a:rPr lang="fr-FR" dirty="0">
                <a:highlight>
                  <a:srgbClr val="C0C0C0"/>
                </a:highlight>
                <a:ea typeface="+mn-lt"/>
                <a:cs typeface="+mn-lt"/>
              </a:rPr>
              <a:t> – </a:t>
            </a:r>
            <a:r>
              <a:rPr lang="fr-FR" err="1">
                <a:highlight>
                  <a:srgbClr val="C0C0C0"/>
                </a:highlight>
                <a:ea typeface="+mn-lt"/>
                <a:cs typeface="+mn-lt"/>
              </a:rPr>
              <a:t>niedziela</a:t>
            </a:r>
            <a:r>
              <a:rPr lang="fr-FR" dirty="0">
                <a:highlight>
                  <a:srgbClr val="C0C0C0"/>
                </a:highlight>
                <a:ea typeface="+mn-lt"/>
                <a:cs typeface="+mn-lt"/>
              </a:rPr>
              <a:t> </a:t>
            </a:r>
            <a:r>
              <a:rPr lang="fr-FR" err="1">
                <a:highlight>
                  <a:srgbClr val="C0C0C0"/>
                </a:highlight>
                <a:ea typeface="+mn-lt"/>
                <a:cs typeface="+mn-lt"/>
              </a:rPr>
              <a:t>palmowa</a:t>
            </a:r>
            <a:endParaRPr lang="fr-FR">
              <a:highlight>
                <a:srgbClr val="C0C0C0"/>
              </a:highlight>
              <a:ea typeface="+mn-lt"/>
              <a:cs typeface="+mn-lt"/>
            </a:endParaRPr>
          </a:p>
          <a:p>
            <a:pPr marL="0" indent="0">
              <a:buNone/>
            </a:pPr>
            <a:br>
              <a:rPr lang="fr-FR" dirty="0">
                <a:highlight>
                  <a:srgbClr val="C0C0C0"/>
                </a:highlight>
                <a:ea typeface="+mn-lt"/>
                <a:cs typeface="+mn-lt"/>
              </a:rPr>
            </a:br>
            <a:r>
              <a:rPr lang="fr-FR" dirty="0">
                <a:highlight>
                  <a:srgbClr val="C0C0C0"/>
                </a:highlight>
                <a:ea typeface="+mn-lt"/>
                <a:cs typeface="+mn-lt"/>
              </a:rPr>
              <a:t> </a:t>
            </a:r>
            <a:r>
              <a:rPr lang="fr-FR" b="1" dirty="0">
                <a:highlight>
                  <a:srgbClr val="C0C0C0"/>
                </a:highlight>
                <a:ea typeface="+mn-lt"/>
                <a:cs typeface="+mn-lt"/>
              </a:rPr>
              <a:t>l’</a:t>
            </a:r>
            <a:r>
              <a:rPr lang="fr-FR" b="1" err="1">
                <a:highlight>
                  <a:srgbClr val="C0C0C0"/>
                </a:highlight>
                <a:ea typeface="+mn-lt"/>
                <a:cs typeface="+mn-lt"/>
              </a:rPr>
              <a:t>oeuf</a:t>
            </a:r>
            <a:r>
              <a:rPr lang="fr-FR" b="1" dirty="0">
                <a:highlight>
                  <a:srgbClr val="C0C0C0"/>
                </a:highlight>
                <a:ea typeface="+mn-lt"/>
                <a:cs typeface="+mn-lt"/>
              </a:rPr>
              <a:t> de Pâques</a:t>
            </a:r>
            <a:r>
              <a:rPr lang="fr-FR" dirty="0">
                <a:highlight>
                  <a:srgbClr val="C0C0C0"/>
                </a:highlight>
                <a:ea typeface="+mn-lt"/>
                <a:cs typeface="+mn-lt"/>
              </a:rPr>
              <a:t> – </a:t>
            </a:r>
            <a:r>
              <a:rPr lang="fr-FR" err="1">
                <a:highlight>
                  <a:srgbClr val="C0C0C0"/>
                </a:highlight>
                <a:ea typeface="+mn-lt"/>
                <a:cs typeface="+mn-lt"/>
              </a:rPr>
              <a:t>pisanka</a:t>
            </a:r>
            <a:br>
              <a:rPr lang="fr-FR" dirty="0">
                <a:highlight>
                  <a:srgbClr val="C0C0C0"/>
                </a:highlight>
                <a:ea typeface="+mn-lt"/>
                <a:cs typeface="+mn-lt"/>
              </a:rPr>
            </a:br>
            <a:r>
              <a:rPr lang="fr-FR" dirty="0">
                <a:highlight>
                  <a:srgbClr val="C0C0C0"/>
                </a:highlight>
                <a:ea typeface="+mn-lt"/>
                <a:cs typeface="+mn-lt"/>
              </a:rPr>
              <a:t> </a:t>
            </a:r>
            <a:r>
              <a:rPr lang="fr-FR" b="1" dirty="0">
                <a:highlight>
                  <a:srgbClr val="C0C0C0"/>
                </a:highlight>
                <a:ea typeface="+mn-lt"/>
                <a:cs typeface="+mn-lt"/>
              </a:rPr>
              <a:t>la décoration des </a:t>
            </a:r>
            <a:r>
              <a:rPr lang="fr-FR" b="1" err="1">
                <a:highlight>
                  <a:srgbClr val="C0C0C0"/>
                </a:highlight>
                <a:ea typeface="+mn-lt"/>
                <a:cs typeface="+mn-lt"/>
              </a:rPr>
              <a:t>oeufs</a:t>
            </a:r>
            <a:r>
              <a:rPr lang="fr-FR" b="1" dirty="0">
                <a:highlight>
                  <a:srgbClr val="C0C0C0"/>
                </a:highlight>
                <a:ea typeface="+mn-lt"/>
                <a:cs typeface="+mn-lt"/>
              </a:rPr>
              <a:t> de Pâques</a:t>
            </a:r>
            <a:r>
              <a:rPr lang="fr-FR" i="1" dirty="0">
                <a:highlight>
                  <a:srgbClr val="C0C0C0"/>
                </a:highlight>
                <a:ea typeface="+mn-lt"/>
                <a:cs typeface="+mn-lt"/>
              </a:rPr>
              <a:t> </a:t>
            </a:r>
            <a:r>
              <a:rPr lang="fr-FR" dirty="0">
                <a:highlight>
                  <a:srgbClr val="C0C0C0"/>
                </a:highlight>
                <a:ea typeface="+mn-lt"/>
                <a:cs typeface="+mn-lt"/>
              </a:rPr>
              <a:t>– </a:t>
            </a:r>
            <a:r>
              <a:rPr lang="fr-FR" err="1">
                <a:highlight>
                  <a:srgbClr val="C0C0C0"/>
                </a:highlight>
                <a:ea typeface="+mn-lt"/>
                <a:cs typeface="+mn-lt"/>
              </a:rPr>
              <a:t>zdobienie</a:t>
            </a:r>
            <a:r>
              <a:rPr lang="fr-FR" dirty="0">
                <a:highlight>
                  <a:srgbClr val="C0C0C0"/>
                </a:highlight>
                <a:ea typeface="+mn-lt"/>
                <a:cs typeface="+mn-lt"/>
              </a:rPr>
              <a:t> </a:t>
            </a:r>
            <a:r>
              <a:rPr lang="fr-FR" err="1">
                <a:highlight>
                  <a:srgbClr val="C0C0C0"/>
                </a:highlight>
                <a:ea typeface="+mn-lt"/>
                <a:cs typeface="+mn-lt"/>
              </a:rPr>
              <a:t>pisanek</a:t>
            </a:r>
            <a:br>
              <a:rPr lang="fr-FR" dirty="0">
                <a:highlight>
                  <a:srgbClr val="C0C0C0"/>
                </a:highlight>
                <a:ea typeface="+mn-lt"/>
                <a:cs typeface="+mn-lt"/>
              </a:rPr>
            </a:br>
            <a:r>
              <a:rPr lang="fr-FR" dirty="0">
                <a:highlight>
                  <a:srgbClr val="C0C0C0"/>
                </a:highlight>
                <a:ea typeface="+mn-lt"/>
                <a:cs typeface="+mn-lt"/>
              </a:rPr>
              <a:t> </a:t>
            </a:r>
            <a:r>
              <a:rPr lang="fr-FR" b="1" dirty="0">
                <a:highlight>
                  <a:srgbClr val="C0C0C0"/>
                </a:highlight>
                <a:ea typeface="+mn-lt"/>
                <a:cs typeface="+mn-lt"/>
              </a:rPr>
              <a:t>le lapin de Pâques</a:t>
            </a:r>
            <a:r>
              <a:rPr lang="fr-FR" dirty="0">
                <a:highlight>
                  <a:srgbClr val="C0C0C0"/>
                </a:highlight>
                <a:ea typeface="+mn-lt"/>
                <a:cs typeface="+mn-lt"/>
              </a:rPr>
              <a:t> – </a:t>
            </a:r>
            <a:r>
              <a:rPr lang="fr-FR" err="1">
                <a:highlight>
                  <a:srgbClr val="C0C0C0"/>
                </a:highlight>
                <a:ea typeface="+mn-lt"/>
                <a:cs typeface="+mn-lt"/>
              </a:rPr>
              <a:t>wielkanocny</a:t>
            </a:r>
            <a:r>
              <a:rPr lang="fr-FR" dirty="0">
                <a:highlight>
                  <a:srgbClr val="C0C0C0"/>
                </a:highlight>
                <a:ea typeface="+mn-lt"/>
                <a:cs typeface="+mn-lt"/>
              </a:rPr>
              <a:t> </a:t>
            </a:r>
            <a:r>
              <a:rPr lang="fr-FR" err="1">
                <a:highlight>
                  <a:srgbClr val="C0C0C0"/>
                </a:highlight>
                <a:ea typeface="+mn-lt"/>
                <a:cs typeface="+mn-lt"/>
              </a:rPr>
              <a:t>zajączek</a:t>
            </a:r>
            <a:br>
              <a:rPr lang="fr-FR" dirty="0">
                <a:highlight>
                  <a:srgbClr val="C0C0C0"/>
                </a:highlight>
                <a:ea typeface="+mn-lt"/>
                <a:cs typeface="+mn-lt"/>
              </a:rPr>
            </a:br>
            <a:r>
              <a:rPr lang="fr-FR" dirty="0">
                <a:highlight>
                  <a:srgbClr val="C0C0C0"/>
                </a:highlight>
                <a:ea typeface="+mn-lt"/>
                <a:cs typeface="+mn-lt"/>
              </a:rPr>
              <a:t> </a:t>
            </a:r>
            <a:r>
              <a:rPr lang="fr-FR" b="1" dirty="0">
                <a:highlight>
                  <a:srgbClr val="C0C0C0"/>
                </a:highlight>
                <a:ea typeface="+mn-lt"/>
                <a:cs typeface="+mn-lt"/>
              </a:rPr>
              <a:t>le canard</a:t>
            </a:r>
            <a:r>
              <a:rPr lang="fr-FR" i="1" dirty="0">
                <a:highlight>
                  <a:srgbClr val="C0C0C0"/>
                </a:highlight>
                <a:ea typeface="+mn-lt"/>
                <a:cs typeface="+mn-lt"/>
              </a:rPr>
              <a:t> </a:t>
            </a:r>
            <a:r>
              <a:rPr lang="fr-FR" dirty="0">
                <a:highlight>
                  <a:srgbClr val="C0C0C0"/>
                </a:highlight>
                <a:ea typeface="+mn-lt"/>
                <a:cs typeface="+mn-lt"/>
              </a:rPr>
              <a:t>– </a:t>
            </a:r>
            <a:r>
              <a:rPr lang="fr-FR" err="1">
                <a:highlight>
                  <a:srgbClr val="C0C0C0"/>
                </a:highlight>
                <a:ea typeface="+mn-lt"/>
                <a:cs typeface="+mn-lt"/>
              </a:rPr>
              <a:t>kaczka</a:t>
            </a:r>
            <a:br>
              <a:rPr lang="fr-FR" dirty="0">
                <a:highlight>
                  <a:srgbClr val="C0C0C0"/>
                </a:highlight>
                <a:ea typeface="+mn-lt"/>
                <a:cs typeface="+mn-lt"/>
              </a:rPr>
            </a:br>
            <a:r>
              <a:rPr lang="fr-FR" dirty="0">
                <a:highlight>
                  <a:srgbClr val="C0C0C0"/>
                </a:highlight>
                <a:ea typeface="+mn-lt"/>
                <a:cs typeface="+mn-lt"/>
              </a:rPr>
              <a:t> </a:t>
            </a:r>
            <a:r>
              <a:rPr lang="fr-FR" b="1" dirty="0">
                <a:highlight>
                  <a:srgbClr val="C0C0C0"/>
                </a:highlight>
                <a:ea typeface="+mn-lt"/>
                <a:cs typeface="+mn-lt"/>
              </a:rPr>
              <a:t>le panier de Pâques</a:t>
            </a:r>
            <a:r>
              <a:rPr lang="fr-FR" dirty="0">
                <a:highlight>
                  <a:srgbClr val="C0C0C0"/>
                </a:highlight>
                <a:ea typeface="+mn-lt"/>
                <a:cs typeface="+mn-lt"/>
              </a:rPr>
              <a:t> – </a:t>
            </a:r>
            <a:r>
              <a:rPr lang="fr-FR" err="1">
                <a:highlight>
                  <a:srgbClr val="C0C0C0"/>
                </a:highlight>
                <a:ea typeface="+mn-lt"/>
                <a:cs typeface="+mn-lt"/>
              </a:rPr>
              <a:t>koszyk</a:t>
            </a:r>
            <a:r>
              <a:rPr lang="fr-FR" dirty="0">
                <a:highlight>
                  <a:srgbClr val="C0C0C0"/>
                </a:highlight>
                <a:ea typeface="+mn-lt"/>
                <a:cs typeface="+mn-lt"/>
              </a:rPr>
              <a:t> </a:t>
            </a:r>
            <a:r>
              <a:rPr lang="fr-FR" err="1">
                <a:highlight>
                  <a:srgbClr val="C0C0C0"/>
                </a:highlight>
                <a:ea typeface="+mn-lt"/>
                <a:cs typeface="+mn-lt"/>
              </a:rPr>
              <a:t>wielkanocny</a:t>
            </a:r>
            <a:br>
              <a:rPr lang="fr-FR" dirty="0">
                <a:highlight>
                  <a:srgbClr val="C0C0C0"/>
                </a:highlight>
                <a:ea typeface="+mn-lt"/>
                <a:cs typeface="+mn-lt"/>
              </a:rPr>
            </a:br>
            <a:r>
              <a:rPr lang="fr-FR" dirty="0">
                <a:highlight>
                  <a:srgbClr val="C0C0C0"/>
                </a:highlight>
                <a:ea typeface="+mn-lt"/>
                <a:cs typeface="+mn-lt"/>
              </a:rPr>
              <a:t> </a:t>
            </a:r>
            <a:r>
              <a:rPr lang="fr-FR" b="1" dirty="0">
                <a:highlight>
                  <a:srgbClr val="C0C0C0"/>
                </a:highlight>
                <a:ea typeface="+mn-lt"/>
                <a:cs typeface="+mn-lt"/>
              </a:rPr>
              <a:t>l’agneau de Pâques</a:t>
            </a:r>
            <a:r>
              <a:rPr lang="fr-FR" i="1" dirty="0">
                <a:highlight>
                  <a:srgbClr val="C0C0C0"/>
                </a:highlight>
                <a:ea typeface="+mn-lt"/>
                <a:cs typeface="+mn-lt"/>
              </a:rPr>
              <a:t> </a:t>
            </a:r>
            <a:r>
              <a:rPr lang="fr-FR" dirty="0">
                <a:highlight>
                  <a:srgbClr val="C0C0C0"/>
                </a:highlight>
                <a:ea typeface="+mn-lt"/>
                <a:cs typeface="+mn-lt"/>
              </a:rPr>
              <a:t>– </a:t>
            </a:r>
            <a:r>
              <a:rPr lang="fr-FR" err="1">
                <a:highlight>
                  <a:srgbClr val="C0C0C0"/>
                </a:highlight>
                <a:ea typeface="+mn-lt"/>
                <a:cs typeface="+mn-lt"/>
              </a:rPr>
              <a:t>baranek</a:t>
            </a:r>
            <a:r>
              <a:rPr lang="fr-FR" dirty="0">
                <a:highlight>
                  <a:srgbClr val="C0C0C0"/>
                </a:highlight>
                <a:ea typeface="+mn-lt"/>
                <a:cs typeface="+mn-lt"/>
              </a:rPr>
              <a:t> </a:t>
            </a:r>
            <a:r>
              <a:rPr lang="fr-FR" err="1">
                <a:highlight>
                  <a:srgbClr val="C0C0C0"/>
                </a:highlight>
                <a:ea typeface="+mn-lt"/>
                <a:cs typeface="+mn-lt"/>
              </a:rPr>
              <a:t>wielkanocny</a:t>
            </a:r>
            <a:r>
              <a:rPr lang="fr-FR" dirty="0">
                <a:highlight>
                  <a:srgbClr val="C0C0C0"/>
                </a:highlight>
                <a:ea typeface="+mn-lt"/>
                <a:cs typeface="+mn-lt"/>
              </a:rPr>
              <a:t> </a:t>
            </a:r>
          </a:p>
          <a:p>
            <a:pPr marL="0" indent="0">
              <a:buNone/>
            </a:pPr>
            <a:r>
              <a:rPr lang="fr-FR" b="1" dirty="0">
                <a:highlight>
                  <a:srgbClr val="C0C0C0"/>
                </a:highlight>
                <a:ea typeface="+mn-lt"/>
                <a:cs typeface="+mn-lt"/>
              </a:rPr>
              <a:t>cacher</a:t>
            </a:r>
            <a:r>
              <a:rPr lang="fr-FR" i="1" dirty="0">
                <a:highlight>
                  <a:srgbClr val="C0C0C0"/>
                </a:highlight>
                <a:ea typeface="+mn-lt"/>
                <a:cs typeface="+mn-lt"/>
              </a:rPr>
              <a:t> </a:t>
            </a:r>
            <a:r>
              <a:rPr lang="fr-FR" dirty="0">
                <a:highlight>
                  <a:srgbClr val="C0C0C0"/>
                </a:highlight>
                <a:ea typeface="+mn-lt"/>
                <a:cs typeface="+mn-lt"/>
              </a:rPr>
              <a:t>– </a:t>
            </a:r>
            <a:r>
              <a:rPr lang="fr-FR" err="1">
                <a:highlight>
                  <a:srgbClr val="C0C0C0"/>
                </a:highlight>
                <a:ea typeface="+mn-lt"/>
                <a:cs typeface="+mn-lt"/>
              </a:rPr>
              <a:t>ukryć</a:t>
            </a:r>
            <a:br>
              <a:rPr lang="fr-FR" dirty="0">
                <a:highlight>
                  <a:srgbClr val="C0C0C0"/>
                </a:highlight>
                <a:ea typeface="+mn-lt"/>
                <a:cs typeface="+mn-lt"/>
              </a:rPr>
            </a:br>
            <a:r>
              <a:rPr lang="fr-FR" dirty="0">
                <a:highlight>
                  <a:srgbClr val="C0C0C0"/>
                </a:highlight>
                <a:ea typeface="+mn-lt"/>
                <a:cs typeface="+mn-lt"/>
              </a:rPr>
              <a:t> </a:t>
            </a:r>
            <a:r>
              <a:rPr lang="fr-FR" b="1" dirty="0">
                <a:highlight>
                  <a:srgbClr val="C0C0C0"/>
                </a:highlight>
                <a:ea typeface="+mn-lt"/>
                <a:cs typeface="+mn-lt"/>
              </a:rPr>
              <a:t>chercher</a:t>
            </a:r>
            <a:r>
              <a:rPr lang="fr-FR" dirty="0">
                <a:highlight>
                  <a:srgbClr val="C0C0C0"/>
                </a:highlight>
                <a:ea typeface="+mn-lt"/>
                <a:cs typeface="+mn-lt"/>
              </a:rPr>
              <a:t> – </a:t>
            </a:r>
            <a:r>
              <a:rPr lang="fr-FR" err="1">
                <a:highlight>
                  <a:srgbClr val="C0C0C0"/>
                </a:highlight>
                <a:ea typeface="+mn-lt"/>
                <a:cs typeface="+mn-lt"/>
              </a:rPr>
              <a:t>szukać</a:t>
            </a:r>
            <a:br>
              <a:rPr lang="fr-FR" dirty="0">
                <a:highlight>
                  <a:srgbClr val="C0C0C0"/>
                </a:highlight>
                <a:ea typeface="+mn-lt"/>
                <a:cs typeface="+mn-lt"/>
              </a:rPr>
            </a:br>
            <a:r>
              <a:rPr lang="fr-FR" dirty="0">
                <a:highlight>
                  <a:srgbClr val="C0C0C0"/>
                </a:highlight>
                <a:ea typeface="+mn-lt"/>
                <a:cs typeface="+mn-lt"/>
              </a:rPr>
              <a:t> </a:t>
            </a:r>
            <a:r>
              <a:rPr lang="fr-FR" b="1" dirty="0">
                <a:highlight>
                  <a:srgbClr val="C0C0C0"/>
                </a:highlight>
                <a:ea typeface="+mn-lt"/>
                <a:cs typeface="+mn-lt"/>
              </a:rPr>
              <a:t>trouver</a:t>
            </a:r>
            <a:r>
              <a:rPr lang="fr-FR" i="1" dirty="0">
                <a:highlight>
                  <a:srgbClr val="C0C0C0"/>
                </a:highlight>
                <a:ea typeface="+mn-lt"/>
                <a:cs typeface="+mn-lt"/>
              </a:rPr>
              <a:t> </a:t>
            </a:r>
            <a:r>
              <a:rPr lang="fr-FR" dirty="0">
                <a:highlight>
                  <a:srgbClr val="C0C0C0"/>
                </a:highlight>
                <a:ea typeface="+mn-lt"/>
                <a:cs typeface="+mn-lt"/>
              </a:rPr>
              <a:t>– </a:t>
            </a:r>
            <a:r>
              <a:rPr lang="fr-FR" err="1">
                <a:highlight>
                  <a:srgbClr val="C0C0C0"/>
                </a:highlight>
                <a:ea typeface="+mn-lt"/>
                <a:cs typeface="+mn-lt"/>
              </a:rPr>
              <a:t>znajdować</a:t>
            </a:r>
            <a:br>
              <a:rPr lang="fr-FR" dirty="0">
                <a:highlight>
                  <a:srgbClr val="C0C0C0"/>
                </a:highlight>
                <a:ea typeface="+mn-lt"/>
                <a:cs typeface="+mn-lt"/>
              </a:rPr>
            </a:br>
            <a:r>
              <a:rPr lang="fr-FR" dirty="0">
                <a:highlight>
                  <a:srgbClr val="C0C0C0"/>
                </a:highlight>
                <a:ea typeface="+mn-lt"/>
                <a:cs typeface="+mn-lt"/>
              </a:rPr>
              <a:t> </a:t>
            </a:r>
            <a:r>
              <a:rPr lang="fr-FR" b="1" dirty="0">
                <a:highlight>
                  <a:srgbClr val="C0C0C0"/>
                </a:highlight>
                <a:ea typeface="+mn-lt"/>
                <a:cs typeface="+mn-lt"/>
              </a:rPr>
              <a:t>célébrer</a:t>
            </a:r>
            <a:r>
              <a:rPr lang="fr-FR" dirty="0">
                <a:highlight>
                  <a:srgbClr val="C0C0C0"/>
                </a:highlight>
                <a:ea typeface="+mn-lt"/>
                <a:cs typeface="+mn-lt"/>
              </a:rPr>
              <a:t> – </a:t>
            </a:r>
            <a:r>
              <a:rPr lang="fr-FR" err="1">
                <a:highlight>
                  <a:srgbClr val="C0C0C0"/>
                </a:highlight>
                <a:ea typeface="+mn-lt"/>
                <a:cs typeface="+mn-lt"/>
              </a:rPr>
              <a:t>świętować</a:t>
            </a:r>
            <a:r>
              <a:rPr lang="fr-FR" dirty="0">
                <a:highlight>
                  <a:srgbClr val="C0C0C0"/>
                </a:highlight>
                <a:ea typeface="+mn-lt"/>
                <a:cs typeface="+mn-lt"/>
              </a:rPr>
              <a:t> </a:t>
            </a:r>
            <a:endParaRPr lang="fr-FR" dirty="0">
              <a:highlight>
                <a:srgbClr val="C0C0C0"/>
              </a:highlight>
            </a:endParaRPr>
          </a:p>
          <a:p>
            <a:pPr marL="0" indent="0">
              <a:buNone/>
            </a:pPr>
            <a:r>
              <a:rPr lang="fr-FR" dirty="0">
                <a:ea typeface="+mn-lt"/>
                <a:cs typeface="+mn-lt"/>
              </a:rPr>
              <a:t>  </a:t>
            </a:r>
            <a:br>
              <a:rPr lang="fr-FR" dirty="0">
                <a:ea typeface="+mn-lt"/>
                <a:cs typeface="+mn-lt"/>
              </a:rPr>
            </a:br>
            <a:endParaRPr lang="fr-FR" dirty="0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4718300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BFF9F7D-264C-4FF2-BD41-B0814C52FE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830" y="-4198"/>
            <a:ext cx="11999342" cy="5534362"/>
          </a:xfrm>
        </p:spPr>
        <p:txBody>
          <a:bodyPr>
            <a:normAutofit/>
          </a:bodyPr>
          <a:lstStyle/>
          <a:p>
            <a:r>
              <a:rPr lang="pl-PL" dirty="0">
                <a:highlight>
                  <a:srgbClr val="C0C0C0"/>
                </a:highlight>
                <a:latin typeface="Georgia"/>
              </a:rPr>
              <a:t>PREZENTACJE WYKONZAŁY</a:t>
            </a:r>
            <a:br>
              <a:rPr lang="pl-PL" dirty="0">
                <a:highlight>
                  <a:srgbClr val="C0C0C0"/>
                </a:highlight>
                <a:latin typeface="Georgia"/>
              </a:rPr>
            </a:br>
            <a:r>
              <a:rPr lang="pl-PL" dirty="0">
                <a:highlight>
                  <a:srgbClr val="C0C0C0"/>
                </a:highlight>
                <a:latin typeface="Georgia"/>
              </a:rPr>
              <a:t>WIKTORIA KOBZA</a:t>
            </a:r>
            <a:br>
              <a:rPr lang="pl-PL" dirty="0">
                <a:highlight>
                  <a:srgbClr val="C0C0C0"/>
                </a:highlight>
                <a:latin typeface="Georgia"/>
              </a:rPr>
            </a:br>
            <a:r>
              <a:rPr lang="pl-PL" dirty="0">
                <a:highlight>
                  <a:srgbClr val="C0C0C0"/>
                </a:highlight>
                <a:latin typeface="Georgia"/>
              </a:rPr>
              <a:t>I </a:t>
            </a:r>
            <a:br>
              <a:rPr lang="pl-PL" dirty="0">
                <a:highlight>
                  <a:srgbClr val="C0C0C0"/>
                </a:highlight>
                <a:latin typeface="Georgia"/>
              </a:rPr>
            </a:br>
            <a:r>
              <a:rPr lang="pl-PL" dirty="0">
                <a:highlight>
                  <a:srgbClr val="C0C0C0"/>
                </a:highlight>
                <a:latin typeface="Georgia"/>
              </a:rPr>
              <a:t>WEONIKA CICHOCKA Z KLASY IIAG</a:t>
            </a:r>
          </a:p>
        </p:txBody>
      </p:sp>
    </p:spTree>
    <p:extLst>
      <p:ext uri="{BB962C8B-B14F-4D97-AF65-F5344CB8AC3E}">
        <p14:creationId xmlns:p14="http://schemas.microsoft.com/office/powerpoint/2010/main" val="18907284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Wood Type">
      <a:majorFont>
        <a:latin typeface="Georgia" panose="020405020504050203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rebuchet MS" panose="020B0603020202020204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C6AE0645-98FF-411B-B0E9-59ABD78A0CC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Panoramiczny</PresentationFormat>
  <Paragraphs>0</Paragraphs>
  <Slides>9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9</vt:i4>
      </vt:variant>
    </vt:vector>
  </HeadingPairs>
  <TitlesOfParts>
    <vt:vector size="10" baseType="lpstr">
      <vt:lpstr>Wood Type</vt:lpstr>
      <vt:lpstr>WIELKANOC FRANCJA</vt:lpstr>
      <vt:lpstr>PÂQUES, CZYLI WIELKANOC </vt:lpstr>
      <vt:lpstr>CHARAKTERYSTYCZNE POTRAWY </vt:lpstr>
      <vt:lpstr>TRADYCJE I ZWYCZAJE </vt:lpstr>
      <vt:lpstr>Co jest podobne do polskich świąt Wielkanocy ? </vt:lpstr>
      <vt:lpstr>Legenda o dzwonach Wielkanocnych. </vt:lpstr>
      <vt:lpstr>Słownictwo </vt:lpstr>
      <vt:lpstr>Prezentacja programu PowerPoint</vt:lpstr>
      <vt:lpstr>PREZENTACJE WYKONZAŁY WIKTORIA KOBZA I  WEONIKA CICHOCKA Z KLASY IIAG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/>
  <cp:lastModifiedBy/>
  <cp:revision>166</cp:revision>
  <dcterms:created xsi:type="dcterms:W3CDTF">2021-03-27T14:12:45Z</dcterms:created>
  <dcterms:modified xsi:type="dcterms:W3CDTF">2021-03-27T15:05:26Z</dcterms:modified>
</cp:coreProperties>
</file>