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58E90-6CE0-4793-8A81-217FF8E8113B}" v="564" dt="2021-03-27T15:05:11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4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2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2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7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3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3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9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3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3/27/2021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8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WIELKANOC</a:t>
            </a:r>
            <a:br>
              <a:rPr lang="pl-PL" dirty="0"/>
            </a:br>
            <a:r>
              <a:rPr lang="pl-PL" dirty="0"/>
              <a:t>FRANCJA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252220-7A83-4956-8CF9-01BFAA85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131" y="-262991"/>
            <a:ext cx="10058400" cy="1609344"/>
          </a:xfrm>
        </p:spPr>
        <p:txBody>
          <a:bodyPr/>
          <a:lstStyle/>
          <a:p>
            <a:r>
              <a:rPr lang="pl-PL" b="0" dirty="0">
                <a:highlight>
                  <a:srgbClr val="808080"/>
                </a:highlight>
                <a:ea typeface="+mj-lt"/>
                <a:cs typeface="+mj-lt"/>
              </a:rPr>
              <a:t>PÂQUES, CZYLI WIELKANOC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EF41E3-533C-4E98-B513-6A88ACF3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131" y="1129371"/>
            <a:ext cx="7686136" cy="622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Ze świętami wielkanocnymi nieodłącznie związane są jajka symbolizujące nowe życie. Symbolem Wielkanocy są także kury, zajączki i baranki. Czym różnią się więc francuskie święta? We Francji nie ma tradycji święcenia pokarmów ani śniadania wielkanocnego, nie urządza się tu także śmigusa-dyngusa. Obchodzenie świąt zaczyna się w porze obiadowej w niedzielę poszukiwaniem czekoladowych słodkości – nazywa się to </a:t>
            </a:r>
            <a:r>
              <a:rPr lang="fr-FR" sz="2200" dirty="0">
                <a:highlight>
                  <a:srgbClr val="C0C0C0"/>
                </a:highlight>
                <a:ea typeface="+mn-lt"/>
                <a:cs typeface="+mn-lt"/>
              </a:rPr>
              <a:t>une chasse aux </a:t>
            </a:r>
            <a:r>
              <a:rPr lang="fr-FR" sz="2200" dirty="0" err="1">
                <a:highlight>
                  <a:srgbClr val="C0C0C0"/>
                </a:highlight>
                <a:ea typeface="+mn-lt"/>
                <a:cs typeface="+mn-lt"/>
              </a:rPr>
              <a:t>oeufs</a:t>
            </a: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. Skąd czekoladowe jajka i zajączki znajdują się w domu lub ogrodzie? Legenda głosi, że w Wielki Czwartek wszystkie dzwony (we Francji są one jednym z symboli Wielkanocy) udają się na pielgrzymkę do Rzymu i są tam poświęcone, wracając w Wielką Niedzielę, przelatują nad krajem i zrzucają czekoladowe niespodzianki. Następnie zasiada się do wielkanocnego obiadu. </a:t>
            </a:r>
            <a:endParaRPr lang="pl-PL" sz="220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962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DD35A8-BC64-44F0-8294-A7825100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8" y="283349"/>
            <a:ext cx="10058400" cy="1609344"/>
          </a:xfrm>
        </p:spPr>
        <p:txBody>
          <a:bodyPr/>
          <a:lstStyle/>
          <a:p>
            <a:r>
              <a:rPr lang="pl-PL" b="0" dirty="0">
                <a:highlight>
                  <a:srgbClr val="808080"/>
                </a:highlight>
                <a:ea typeface="+mj-lt"/>
                <a:cs typeface="+mj-lt"/>
              </a:rPr>
              <a:t>CHARAKTERYSTYCZNE POTRAWY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1C7A83-2C31-4203-AA70-6CAF42A06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7848" y="1230012"/>
            <a:ext cx="8232476" cy="47984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Francuzi mają inny niż Polacy gust kulinarny i widać to także w czasie Wielkanocy. Ze świętem kojarzy się przede wszystkich czekolada. </a:t>
            </a:r>
            <a:endParaRPr lang="pl-PL">
              <a:highlight>
                <a:srgbClr val="C0C0C0"/>
              </a:highlight>
            </a:endParaRPr>
          </a:p>
          <a:p>
            <a:pPr>
              <a:buClr>
                <a:srgbClr val="558BB8"/>
              </a:buClr>
            </a:pP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Jakie są tradycyjne potrawy wielkanocne? Przede wszystkim najczęściej podaje się pieczony udziec jagnięcy, w wielu domach zapieka się go z fasolką szparagową, rzadziej baraninę. W niektórych domach je się także owoce morza. Podaje się także różne potrawy z jajek – omlety, jajecznice czy jajka na twardo. Na deser je się ciasto czekoladowe lub truskawkowe (fr.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charlotte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aux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fraises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) lub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nid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de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Pâques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(dosłownie gniazdo Wielkanocy, wyglądem i smakiem przypomina naszą babkę). W Alzacji popularne jest ciasto w kształcie baranka nazywane </a:t>
            </a:r>
            <a:r>
              <a:rPr lang="pl-PL" err="1">
                <a:highlight>
                  <a:srgbClr val="C0C0C0"/>
                </a:highlight>
                <a:ea typeface="+mn-lt"/>
                <a:cs typeface="+mn-lt"/>
              </a:rPr>
              <a:t>Osterlammele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lub Lamele (widoczny wpływ niemiecki). W miejscowości </a:t>
            </a:r>
            <a:r>
              <a:rPr lang="pl-PL" dirty="0" err="1">
                <a:highlight>
                  <a:srgbClr val="C0C0C0"/>
                </a:highlight>
                <a:ea typeface="+mn-lt"/>
                <a:cs typeface="+mn-lt"/>
              </a:rPr>
              <a:t>Crest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w regionie </a:t>
            </a:r>
            <a:r>
              <a:rPr lang="pl-PL" dirty="0" err="1">
                <a:highlight>
                  <a:srgbClr val="C0C0C0"/>
                </a:highlight>
                <a:ea typeface="+mn-lt"/>
                <a:cs typeface="+mn-lt"/>
              </a:rPr>
              <a:t>Auvergne-Rhône-Alpes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jada się z kolei specjalny placek o cytrynowym smaku, który jest często udekorowany ozdobami w kształcie jajek i kur. </a:t>
            </a:r>
            <a:endParaRPr lang="pl-PL">
              <a:highlight>
                <a:srgbClr val="C0C0C0"/>
              </a:highlight>
            </a:endParaRPr>
          </a:p>
        </p:txBody>
      </p:sp>
      <p:pic>
        <p:nvPicPr>
          <p:cNvPr id="4" name="Obraz 4" descr="Obraz zawierający talerz, żywność, kilka, zawierający&#10;&#10;Opis wygenerowany automatycznie">
            <a:extLst>
              <a:ext uri="{FF2B5EF4-FFF2-40B4-BE49-F238E27FC236}">
                <a16:creationId xmlns:a16="http://schemas.microsoft.com/office/drawing/2014/main" id="{BB481D49-CD38-446C-90E4-02C461634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9" y="2121839"/>
            <a:ext cx="4037161" cy="272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708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1595D-B384-43AC-9B13-BDE61330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093" y="-61707"/>
            <a:ext cx="10058400" cy="1609344"/>
          </a:xfrm>
        </p:spPr>
        <p:txBody>
          <a:bodyPr/>
          <a:lstStyle/>
          <a:p>
            <a:r>
              <a:rPr lang="pl-PL" b="0" dirty="0">
                <a:highlight>
                  <a:srgbClr val="808080"/>
                </a:highlight>
                <a:ea typeface="+mj-lt"/>
                <a:cs typeface="+mj-lt"/>
              </a:rPr>
              <a:t>TRADYCJE I ZWYCZAJE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7FBCB-D3CF-4802-8A37-3D25DA30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3" y="1345031"/>
            <a:ext cx="11812437" cy="55747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W kościele katolickim święta wielkanocne poprzedza Wielki Tydzień z licznymi nabożeństwami i obrzędami. Świętowanie Wielkanocy w rodzinnym gronie zaczyna się we Francji od świątecznego obiadu w niedzielę. Niektóre symbole świąt wielkanocnych takie jak jajka, kurczaczki czy zajączki są wspólne niezależnie od państwa. Wielkanoc we Francji kojarzy się jednak najczęściej z czekoladą. W niedzielę przed obiadem dzieci wybierają się na wielkie poszukiwania czekoladowych jajek schowanych w domu czy w ogrodzie. Polowanie na jajka (fr. </a:t>
            </a:r>
            <a:r>
              <a:rPr lang="pl-PL" sz="2200" dirty="0" err="1">
                <a:highlight>
                  <a:srgbClr val="C0C0C0"/>
                </a:highlight>
                <a:ea typeface="+mn-lt"/>
                <a:cs typeface="+mn-lt"/>
              </a:rPr>
              <a:t>chasse</a:t>
            </a: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sz="2200" dirty="0" err="1">
                <a:highlight>
                  <a:srgbClr val="C0C0C0"/>
                </a:highlight>
                <a:ea typeface="+mn-lt"/>
                <a:cs typeface="+mn-lt"/>
              </a:rPr>
              <a:t>aux</a:t>
            </a: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sz="2200" dirty="0" err="1">
                <a:highlight>
                  <a:srgbClr val="C0C0C0"/>
                </a:highlight>
                <a:ea typeface="+mn-lt"/>
                <a:cs typeface="+mn-lt"/>
              </a:rPr>
              <a:t>oeufs</a:t>
            </a: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) są często urządzane w miejskich parkach, a czasami nawet z zabytkowych obiektach takich jak zamki czy </a:t>
            </a:r>
            <a:r>
              <a:rPr lang="pl-PL" sz="2200" dirty="0" err="1">
                <a:highlight>
                  <a:srgbClr val="C0C0C0"/>
                </a:highlight>
                <a:ea typeface="+mn-lt"/>
                <a:cs typeface="+mn-lt"/>
              </a:rPr>
              <a:t>kościoły.Od</a:t>
            </a: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 Wielkiego Czwartku, aż do Wielkanocy, w kościołach w całej Francji nie biją dzwony. Tradycja mówi, że dzwony idą na pielgrzymkę do Rzymu i wracając rozrzucając czekoladowe jajka. Z tego samego powodu symbolem Wielkanocy we Francji są także dzwony. Jako prezent na Wielkanoc daje się zazwyczaj czekoladowe przysmaki – czekolady, praliny, bombonierki i inne. Francuskie cukiernie szykują przed Wielkanocą przepięknie wyglądające wyroby cukiernicze. </a:t>
            </a:r>
            <a:endParaRPr lang="pl-PL" sz="2200">
              <a:highlight>
                <a:srgbClr val="C0C0C0"/>
              </a:highlight>
            </a:endParaRPr>
          </a:p>
          <a:p>
            <a:pPr>
              <a:buClr>
                <a:srgbClr val="558BB8"/>
              </a:buClr>
            </a:pPr>
            <a:r>
              <a:rPr lang="pl-PL" sz="2200" dirty="0">
                <a:highlight>
                  <a:srgbClr val="C0C0C0"/>
                </a:highlight>
                <a:ea typeface="+mn-lt"/>
                <a:cs typeface="+mn-lt"/>
              </a:rPr>
              <a:t>Czas świąteczny to dla Francuzów często tydzień na odpoczynek i wakacje z najbliższą rodziną. Już tydzień wcześniej zaczynają się ferie dla dzieci w podstawówkach, więc wiele rodzin wyjeżdża na urlop. </a:t>
            </a:r>
            <a:endParaRPr lang="pl-PL" sz="220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1588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80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76C15-77E9-43A0-9A56-96699D40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57" y="168330"/>
            <a:ext cx="10058400" cy="1609344"/>
          </a:xfrm>
        </p:spPr>
        <p:txBody>
          <a:bodyPr/>
          <a:lstStyle/>
          <a:p>
            <a:r>
              <a:rPr lang="pl-PL" b="0" dirty="0">
                <a:highlight>
                  <a:srgbClr val="808080"/>
                </a:highlight>
                <a:ea typeface="+mj-lt"/>
                <a:cs typeface="+mj-lt"/>
              </a:rPr>
              <a:t>Co jest podobne do polskich świąt Wielkanocy ?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BBDBF-88E6-4757-8FE3-0FDA1453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489" y="1445673"/>
            <a:ext cx="7599872" cy="550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>
                <a:highlight>
                  <a:srgbClr val="C0C0C0"/>
                </a:highlight>
                <a:ea typeface="+mn-lt"/>
                <a:cs typeface="+mn-lt"/>
              </a:rPr>
              <a:t>Podobne jest to, że są to święta Zmartwychwstania Pańskiego i jest to główny powód świętowania. Dlatego tak samo jak w Polsce Wielkanoc jest świętem chrześcijańskim i obchodzonym przez chrześcijan w sposób religijny. Zachowywane są wszystkie obrzędy Triduum Paschalnego wraz z uroczystymi procesjami. Symbolem tych świąt jest Zmartwychwstały Chrystus Baranek Wielkanocny. Poniedziałek wielkanocny jest również dniem wolnym od pracy. A dla niewierzących święta te kojarzą się jedynie z dodatkowym wolnym dniem, w którym czasem podtrzymuje się tradycje związane ze świętami, ale nie koniecznie religijne. </a:t>
            </a:r>
            <a:endParaRPr lang="pl-PL">
              <a:highlight>
                <a:srgbClr val="C0C0C0"/>
              </a:highlight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C9645A5F-82CE-4B32-A000-96B111FEE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87" y="2371582"/>
            <a:ext cx="4008406" cy="267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1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B8F3D9-54FE-48C2-B211-8ED66A93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39" y="110821"/>
            <a:ext cx="10058400" cy="1609344"/>
          </a:xfrm>
        </p:spPr>
        <p:txBody>
          <a:bodyPr/>
          <a:lstStyle/>
          <a:p>
            <a:r>
              <a:rPr lang="pl-PL" b="0" dirty="0">
                <a:highlight>
                  <a:srgbClr val="808080"/>
                </a:highlight>
                <a:ea typeface="+mj-lt"/>
                <a:cs typeface="+mj-lt"/>
              </a:rPr>
              <a:t>Legenda o dzwonach Wielkanocnych.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D5B711-63DE-4D45-AA23-7901591C3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1" y="1618200"/>
            <a:ext cx="6003985" cy="504282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2400" dirty="0">
                <a:highlight>
                  <a:srgbClr val="C0C0C0"/>
                </a:highlight>
                <a:ea typeface="+mn-lt"/>
                <a:cs typeface="+mn-lt"/>
              </a:rPr>
              <a:t>Dzieciom francuskim opowiada się legendę związaną z polowaniem na czekoladowe jajka. Jest to legenda o kościelnych dzwonach. Dzwony kościelne dzwonią codziennie na wieży, ale trzy dni przed Niedzielą Wielkanocną nie ma ich na swoim miejscu. W Wielki Czwartek, Wielki Piątek i Wielką Sobotę ich nie słyszymy. Gdzie są? Według legendy są w Rzymie i wracają w Niedzielę Wielkanocną przynosząc dzieciom czekoladę, która upada w ogrodzie. Dzieci muszą ją odnaleźć i pozbierać. W niedzielę dzwony na nowo biją w kościołach. </a:t>
            </a:r>
            <a:endParaRPr lang="pl-PL" sz="2400">
              <a:highlight>
                <a:srgbClr val="C0C0C0"/>
              </a:highlight>
            </a:endParaRPr>
          </a:p>
        </p:txBody>
      </p:sp>
      <p:pic>
        <p:nvPicPr>
          <p:cNvPr id="4" name="Obraz 4" descr="Obraz zawierający trawa, zewnętrzne, osoba, mały&#10;&#10;Opis wygenerowany automatycznie">
            <a:extLst>
              <a:ext uri="{FF2B5EF4-FFF2-40B4-BE49-F238E27FC236}">
                <a16:creationId xmlns:a16="http://schemas.microsoft.com/office/drawing/2014/main" id="{18D98010-AB83-45C6-AE76-751B29D58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9079" y="1708754"/>
            <a:ext cx="5144218" cy="344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62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1384D8-C973-4DEE-92F3-7610B732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71" y="-262991"/>
            <a:ext cx="10058400" cy="1609344"/>
          </a:xfrm>
        </p:spPr>
        <p:txBody>
          <a:bodyPr/>
          <a:lstStyle/>
          <a:p>
            <a:r>
              <a:rPr lang="pl-PL" dirty="0">
                <a:highlight>
                  <a:srgbClr val="808080"/>
                </a:highlight>
                <a:ea typeface="+mj-lt"/>
                <a:cs typeface="+mj-lt"/>
              </a:rPr>
              <a:t>Słownictwo </a:t>
            </a:r>
            <a:endParaRPr lang="pl-PL">
              <a:highlight>
                <a:srgbClr val="808080"/>
              </a:highligh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D06250-3848-4FF3-87CA-713FC75A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38" y="899333"/>
            <a:ext cx="12243758" cy="58479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décorer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/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peindre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les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œufs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udekorować/pomalować jajka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la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Semaine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Sainte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Wielki Tydzień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faire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carême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pościć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aller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à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l'église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/ à la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messe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-iść do kościoła / na mszę</a:t>
            </a:r>
            <a:endParaRPr lang="pl-PL">
              <a:highlight>
                <a:srgbClr val="C0C0C0"/>
              </a:highlight>
            </a:endParaRPr>
          </a:p>
          <a:p>
            <a:pPr>
              <a:buNone/>
            </a:pP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faire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bénir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des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aliments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poświęcić pokarmy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l'eau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bénite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woda święcona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partager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les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œufs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durs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bénits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la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veille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à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l'église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- podzielić się jajkiem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des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œufs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mayonnaise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- jajka w majonezie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des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œufs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farcis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- jajka faszerowane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faire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une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bataille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d'eau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- lać się wodą, czyli śmigus </a:t>
            </a:r>
            <a:endParaRPr lang="pl-PL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Pâques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– Wielkanoc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Joyeuses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Pâques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– Wesołej Wielkanocy!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l’œuf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– jajko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le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lapin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– królik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la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poule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– kura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le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poussin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– pisklę</a:t>
            </a:r>
            <a:br>
              <a:rPr lang="pl-PL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pl-PL" b="1" dirty="0">
                <a:highlight>
                  <a:srgbClr val="C0C0C0"/>
                </a:highlight>
                <a:ea typeface="+mn-lt"/>
                <a:cs typeface="+mn-lt"/>
              </a:rPr>
              <a:t>le </a:t>
            </a:r>
            <a:r>
              <a:rPr lang="pl-PL" b="1" dirty="0" err="1">
                <a:highlight>
                  <a:srgbClr val="C0C0C0"/>
                </a:highlight>
                <a:ea typeface="+mn-lt"/>
                <a:cs typeface="+mn-lt"/>
              </a:rPr>
              <a:t>chocolat</a:t>
            </a:r>
            <a:r>
              <a:rPr lang="pl-PL" dirty="0">
                <a:highlight>
                  <a:srgbClr val="C0C0C0"/>
                </a:highlight>
                <a:ea typeface="+mn-lt"/>
                <a:cs typeface="+mn-lt"/>
              </a:rPr>
              <a:t> – czekolada</a:t>
            </a:r>
            <a:br>
              <a:rPr lang="pl-PL" sz="1800" dirty="0">
                <a:ea typeface="+mn-lt"/>
                <a:cs typeface="+mn-lt"/>
              </a:rPr>
            </a:br>
            <a:r>
              <a:rPr lang="pl-PL" sz="18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br>
              <a:rPr lang="pl-PL" sz="1800" dirty="0">
                <a:ea typeface="+mn-lt"/>
                <a:cs typeface="+mn-lt"/>
              </a:rPr>
            </a:br>
            <a:r>
              <a:rPr lang="pl-PL" sz="1800" dirty="0">
                <a:ea typeface="+mn-lt"/>
                <a:cs typeface="+mn-lt"/>
              </a:rPr>
              <a:t> </a:t>
            </a:r>
            <a:br>
              <a:rPr lang="pl-PL" sz="1800" dirty="0">
                <a:ea typeface="+mn-lt"/>
                <a:cs typeface="+mn-lt"/>
              </a:rPr>
            </a:br>
            <a:br>
              <a:rPr lang="pl-PL" sz="1800" dirty="0">
                <a:ea typeface="+mn-lt"/>
                <a:cs typeface="+mn-lt"/>
              </a:rPr>
            </a:br>
            <a:r>
              <a:rPr lang="pl-PL" sz="1800" dirty="0">
                <a:ea typeface="+mn-lt"/>
                <a:cs typeface="+mn-lt"/>
              </a:rPr>
              <a:t> </a:t>
            </a:r>
            <a:br>
              <a:rPr lang="pl-PL" sz="1800" dirty="0">
                <a:ea typeface="+mn-lt"/>
                <a:cs typeface="+mn-lt"/>
              </a:rPr>
            </a:br>
            <a:endParaRPr lang="pl-PL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1887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65F86E-602F-4BD0-930C-F577DACCA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88" y="381747"/>
            <a:ext cx="11884323" cy="648056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panier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noProof="1">
                <a:highlight>
                  <a:srgbClr val="C0C0C0"/>
                </a:highlight>
                <a:ea typeface="+mn-lt"/>
                <a:cs typeface="+mn-lt"/>
              </a:rPr>
              <a:t>koszyk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l’agneau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baranek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la croix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noProof="1">
                <a:highlight>
                  <a:srgbClr val="C0C0C0"/>
                </a:highlight>
                <a:ea typeface="+mn-lt"/>
                <a:cs typeface="+mn-lt"/>
              </a:rPr>
              <a:t>krzyż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lys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lilia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la jonquille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żonkil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la tulipe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tulipan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gâteau de Pâques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–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ciasto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dirty="0" err="1">
                <a:highlight>
                  <a:srgbClr val="C0C0C0"/>
                </a:highlight>
                <a:ea typeface="+mn-lt"/>
                <a:cs typeface="+mn-lt"/>
              </a:rPr>
              <a:t>Wielkanocne</a:t>
            </a:r>
            <a:endParaRPr lang="fr-FR">
              <a:highlight>
                <a:srgbClr val="C0C0C0"/>
              </a:highlight>
            </a:endParaRPr>
          </a:p>
          <a:p>
            <a:pPr marL="0" indent="0">
              <a:buClr>
                <a:srgbClr val="558BB8"/>
              </a:buClr>
              <a:buNone/>
            </a:pP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b="1" i="1" dirty="0">
                <a:highlight>
                  <a:srgbClr val="C0C0C0"/>
                </a:highlight>
                <a:ea typeface="+mn-lt"/>
                <a:cs typeface="+mn-lt"/>
              </a:rPr>
              <a:t>le lundi de Pâques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poniedziałek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wielkanocny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i="1" dirty="0">
                <a:highlight>
                  <a:srgbClr val="C0C0C0"/>
                </a:highlight>
                <a:ea typeface="+mn-lt"/>
                <a:cs typeface="+mn-lt"/>
              </a:rPr>
              <a:t>le dimanche des Rameaux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niedziela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palmowa</a:t>
            </a:r>
            <a:endParaRPr lang="fr-FR">
              <a:highlight>
                <a:srgbClr val="C0C0C0"/>
              </a:highlight>
              <a:ea typeface="+mn-lt"/>
              <a:cs typeface="+mn-lt"/>
            </a:endParaRPr>
          </a:p>
          <a:p>
            <a:pPr marL="0" indent="0">
              <a:buNone/>
            </a:pP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l’</a:t>
            </a:r>
            <a:r>
              <a:rPr lang="fr-FR" b="1" err="1">
                <a:highlight>
                  <a:srgbClr val="C0C0C0"/>
                </a:highlight>
                <a:ea typeface="+mn-lt"/>
                <a:cs typeface="+mn-lt"/>
              </a:rPr>
              <a:t>oeuf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 de Pâques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pisanka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la décoration des </a:t>
            </a:r>
            <a:r>
              <a:rPr lang="fr-FR" b="1" err="1">
                <a:highlight>
                  <a:srgbClr val="C0C0C0"/>
                </a:highlight>
                <a:ea typeface="+mn-lt"/>
                <a:cs typeface="+mn-lt"/>
              </a:rPr>
              <a:t>oeufs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 de Pâques</a:t>
            </a:r>
            <a:r>
              <a:rPr lang="fr-FR" i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zdobienie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pisanek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lapin de Pâques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wielkanocny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zajączek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canard</a:t>
            </a:r>
            <a:r>
              <a:rPr lang="fr-FR" i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kaczka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le panier de Pâques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koszyk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wielkanocny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l’agneau de Pâques</a:t>
            </a:r>
            <a:r>
              <a:rPr lang="fr-FR" i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baranek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wielkanocny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cacher</a:t>
            </a:r>
            <a:r>
              <a:rPr lang="fr-FR" i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ukryć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chercher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szukać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trouver</a:t>
            </a:r>
            <a:r>
              <a:rPr lang="fr-FR" i="1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znajdować</a:t>
            </a:r>
            <a:br>
              <a:rPr lang="fr-FR" dirty="0">
                <a:highlight>
                  <a:srgbClr val="C0C0C0"/>
                </a:highlight>
                <a:ea typeface="+mn-lt"/>
                <a:cs typeface="+mn-lt"/>
              </a:rPr>
            </a:b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 </a:t>
            </a:r>
            <a:r>
              <a:rPr lang="fr-FR" b="1" dirty="0">
                <a:highlight>
                  <a:srgbClr val="C0C0C0"/>
                </a:highlight>
                <a:ea typeface="+mn-lt"/>
                <a:cs typeface="+mn-lt"/>
              </a:rPr>
              <a:t>célébrer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– </a:t>
            </a:r>
            <a:r>
              <a:rPr lang="fr-FR" err="1">
                <a:highlight>
                  <a:srgbClr val="C0C0C0"/>
                </a:highlight>
                <a:ea typeface="+mn-lt"/>
                <a:cs typeface="+mn-lt"/>
              </a:rPr>
              <a:t>świętować</a:t>
            </a:r>
            <a:r>
              <a:rPr lang="fr-FR" dirty="0">
                <a:highlight>
                  <a:srgbClr val="C0C0C0"/>
                </a:highlight>
                <a:ea typeface="+mn-lt"/>
                <a:cs typeface="+mn-lt"/>
              </a:rPr>
              <a:t> </a:t>
            </a:r>
            <a:endParaRPr lang="fr-FR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 </a:t>
            </a:r>
            <a:br>
              <a:rPr lang="fr-FR" dirty="0">
                <a:ea typeface="+mn-lt"/>
                <a:cs typeface="+mn-lt"/>
              </a:rPr>
            </a:br>
            <a:endParaRPr lang="fr-FR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7183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FF9F7D-264C-4FF2-BD41-B0814C52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30" y="-4198"/>
            <a:ext cx="11999342" cy="5534362"/>
          </a:xfrm>
        </p:spPr>
        <p:txBody>
          <a:bodyPr>
            <a:normAutofit/>
          </a:bodyPr>
          <a:lstStyle/>
          <a:p>
            <a:r>
              <a:rPr lang="pl-PL" dirty="0">
                <a:highlight>
                  <a:srgbClr val="C0C0C0"/>
                </a:highlight>
                <a:latin typeface="Georgia"/>
              </a:rPr>
              <a:t>PREZENTACJE WYKONZAŁY</a:t>
            </a:r>
            <a:br>
              <a:rPr lang="pl-PL" dirty="0">
                <a:highlight>
                  <a:srgbClr val="C0C0C0"/>
                </a:highlight>
                <a:latin typeface="Georgia"/>
              </a:rPr>
            </a:br>
            <a:r>
              <a:rPr lang="pl-PL" dirty="0">
                <a:highlight>
                  <a:srgbClr val="C0C0C0"/>
                </a:highlight>
                <a:latin typeface="Georgia"/>
              </a:rPr>
              <a:t>WIKTORIA KOBZA</a:t>
            </a:r>
            <a:br>
              <a:rPr lang="pl-PL" dirty="0">
                <a:highlight>
                  <a:srgbClr val="C0C0C0"/>
                </a:highlight>
                <a:latin typeface="Georgia"/>
              </a:rPr>
            </a:br>
            <a:r>
              <a:rPr lang="pl-PL" dirty="0">
                <a:highlight>
                  <a:srgbClr val="C0C0C0"/>
                </a:highlight>
                <a:latin typeface="Georgia"/>
              </a:rPr>
              <a:t>I </a:t>
            </a:r>
            <a:br>
              <a:rPr lang="pl-PL" dirty="0">
                <a:highlight>
                  <a:srgbClr val="C0C0C0"/>
                </a:highlight>
                <a:latin typeface="Georgia"/>
              </a:rPr>
            </a:br>
            <a:r>
              <a:rPr lang="pl-PL" dirty="0">
                <a:highlight>
                  <a:srgbClr val="C0C0C0"/>
                </a:highlight>
                <a:latin typeface="Georgia"/>
              </a:rPr>
              <a:t>WEONIKA CICHOCKA Z KLASY IIAG</a:t>
            </a:r>
          </a:p>
        </p:txBody>
      </p:sp>
    </p:spTree>
    <p:extLst>
      <p:ext uri="{BB962C8B-B14F-4D97-AF65-F5344CB8AC3E}">
        <p14:creationId xmlns:p14="http://schemas.microsoft.com/office/powerpoint/2010/main" val="189072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Wood Type</vt:lpstr>
      <vt:lpstr>WIELKANOC FRANCJA</vt:lpstr>
      <vt:lpstr>PÂQUES, CZYLI WIELKANOC </vt:lpstr>
      <vt:lpstr>CHARAKTERYSTYCZNE POTRAWY </vt:lpstr>
      <vt:lpstr>TRADYCJE I ZWYCZAJE </vt:lpstr>
      <vt:lpstr>Co jest podobne do polskich świąt Wielkanocy ? </vt:lpstr>
      <vt:lpstr>Legenda o dzwonach Wielkanocnych. </vt:lpstr>
      <vt:lpstr>Słownictwo </vt:lpstr>
      <vt:lpstr>Prezentacja programu PowerPoint</vt:lpstr>
      <vt:lpstr>PREZENTACJE WYKONZAŁY WIKTORIA KOBZA I  WEONIKA CICHOCKA Z KLASY IIAG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166</cp:revision>
  <dcterms:created xsi:type="dcterms:W3CDTF">2021-03-27T14:12:45Z</dcterms:created>
  <dcterms:modified xsi:type="dcterms:W3CDTF">2021-03-27T15:05:26Z</dcterms:modified>
</cp:coreProperties>
</file>