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4E669F-1F71-4396-A572-BB83A186DF60}" v="1356" dt="2021-03-26T00:19:28.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3448B07-2C06-4CF2-8E91-F7385E71E2CB}"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41416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81069D4-B020-4602-B87C-B094679675DF}"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12530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6C11EA-3D59-4DFE-9385-0A032B3191AF}"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5373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04936D4-0671-4B70-A95D-BFBC9A35DA5B}" type="datetimeFigureOut">
              <a:rPr lang="en-US" dirty="0"/>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8597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3/25/2021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7822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ECECD2C-79BD-4B90-B3FA-E3B19B3FF97B}"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1055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9E9FDB6-7A26-4DBB-9BB0-088C0534314D}" type="datetimeFigureOut">
              <a:rPr lang="en-US" dirty="0"/>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27436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2E7C72F-E0F0-449A-A903-6D7865ED3EFA}" type="datetimeFigureOut">
              <a:rPr lang="en-US" dirty="0"/>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5513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1741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3/25/2021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1898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3/25/2021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4254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3/25/2021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7197054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BMOeiXHfO-c?feature=oembed"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82Evc9NX-Kg?feature=oembed"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82Evc9NX-Kg?feature=oembed"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56693" y="1504110"/>
            <a:ext cx="10053223" cy="2475092"/>
          </a:xfrm>
        </p:spPr>
        <p:txBody>
          <a:bodyPr/>
          <a:lstStyle/>
          <a:p>
            <a:r>
              <a:rPr lang="en-US">
                <a:latin typeface="Rockwell Condensed"/>
              </a:rPr>
              <a:t>WIELKANOC - ANGIELSKI</a:t>
            </a:r>
            <a:endParaRPr lang="en-US" dirty="0">
              <a:latin typeface="Rockwell Condensed"/>
            </a:endParaRPr>
          </a:p>
        </p:txBody>
      </p:sp>
    </p:spTree>
    <p:extLst>
      <p:ext uri="{BB962C8B-B14F-4D97-AF65-F5344CB8AC3E}">
        <p14:creationId xmlns:p14="http://schemas.microsoft.com/office/powerpoint/2010/main" val="38793463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80000" b="-80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E60303-1F89-432A-BDA5-A4A7CA468D0E}"/>
              </a:ext>
            </a:extLst>
          </p:cNvPr>
          <p:cNvSpPr>
            <a:spLocks noGrp="1"/>
          </p:cNvSpPr>
          <p:nvPr>
            <p:ph type="title"/>
          </p:nvPr>
        </p:nvSpPr>
        <p:spPr>
          <a:xfrm>
            <a:off x="320134" y="98535"/>
            <a:ext cx="11668665" cy="919231"/>
          </a:xfrm>
        </p:spPr>
        <p:txBody>
          <a:bodyPr>
            <a:noAutofit/>
          </a:bodyPr>
          <a:lstStyle/>
          <a:p>
            <a:r>
              <a:rPr lang="pl-PL" sz="2800">
                <a:ea typeface="+mj-lt"/>
                <a:cs typeface="+mj-lt"/>
              </a:rPr>
              <a:t>Wielki Tydzień w Wielkiej Brytanii </a:t>
            </a:r>
            <a:endParaRPr lang="pl-PL" sz="2800"/>
          </a:p>
        </p:txBody>
      </p:sp>
      <p:sp>
        <p:nvSpPr>
          <p:cNvPr id="3" name="Symbol zastępczy zawartości 2">
            <a:extLst>
              <a:ext uri="{FF2B5EF4-FFF2-40B4-BE49-F238E27FC236}">
                <a16:creationId xmlns:a16="http://schemas.microsoft.com/office/drawing/2014/main" id="{5261EFD2-F728-44B7-ADEA-C9D900D4B452}"/>
              </a:ext>
            </a:extLst>
          </p:cNvPr>
          <p:cNvSpPr>
            <a:spLocks noGrp="1"/>
          </p:cNvSpPr>
          <p:nvPr>
            <p:ph idx="1"/>
          </p:nvPr>
        </p:nvSpPr>
        <p:spPr>
          <a:xfrm>
            <a:off x="322226" y="1230013"/>
            <a:ext cx="11438625" cy="5200979"/>
          </a:xfrm>
          <a:solidFill>
            <a:schemeClr val="bg2"/>
          </a:solidFill>
        </p:spPr>
        <p:txBody>
          <a:bodyPr vert="horz" lIns="91440" tIns="45720" rIns="91440" bIns="45720" rtlCol="0" anchor="t">
            <a:normAutofit fontScale="92500" lnSpcReduction="20000"/>
          </a:bodyPr>
          <a:lstStyle/>
          <a:p>
            <a:pPr>
              <a:buClr>
                <a:srgbClr val="689D9B"/>
              </a:buClr>
            </a:pPr>
            <a:r>
              <a:rPr lang="pl-PL" b="1">
                <a:latin typeface="Times New Roman"/>
                <a:cs typeface="Arial"/>
              </a:rPr>
              <a:t>Tydzień wielkanocny zaczyna się w niedzielę palmową.</a:t>
            </a:r>
            <a:r>
              <a:rPr lang="pl-PL">
                <a:latin typeface="Times New Roman"/>
                <a:cs typeface="Arial"/>
              </a:rPr>
              <a:t> W niektórych kościołach odbywa się specjalna msza podczas której błogosławione są małe krzyże zrobione z liści palmowych, które przynoszą ze sobą wierni. </a:t>
            </a:r>
            <a:endParaRPr lang="pl-PL">
              <a:latin typeface="Times New Roman"/>
              <a:ea typeface="+mn-lt"/>
              <a:cs typeface="+mn-lt"/>
            </a:endParaRPr>
          </a:p>
          <a:p>
            <a:pPr>
              <a:buClr>
                <a:srgbClr val="689D9B"/>
              </a:buClr>
            </a:pPr>
            <a:r>
              <a:rPr lang="pl-PL" b="1">
                <a:latin typeface="Times New Roman"/>
                <a:cs typeface="Arial"/>
              </a:rPr>
              <a:t>Wielki Czwartek</a:t>
            </a:r>
            <a:r>
              <a:rPr lang="pl-PL">
                <a:latin typeface="Times New Roman"/>
                <a:cs typeface="Arial"/>
              </a:rPr>
              <a:t> to tzw. Maundy Thursday. Jeszcze w 17-wieku monarcha obmywał w ten dzień stopy wybranych osób. Dzisiaj Królowa Elżbieta obdarowuje poddanych specjalnymi monetami. Oczywiście, nie wszystkich. Szczęśliwców jest tyle, ile lat ma aktualnie królowa i są to osoby, które jakoś specjalnie zasłużyły się dla społeczeństwa. </a:t>
            </a:r>
            <a:endParaRPr lang="pl-PL">
              <a:latin typeface="Times New Roman"/>
              <a:ea typeface="+mn-lt"/>
              <a:cs typeface="+mn-lt"/>
            </a:endParaRPr>
          </a:p>
          <a:p>
            <a:pPr>
              <a:buClr>
                <a:srgbClr val="689D9B"/>
              </a:buClr>
            </a:pPr>
            <a:r>
              <a:rPr lang="pl-PL" b="1">
                <a:latin typeface="Times New Roman"/>
                <a:cs typeface="Arial"/>
              </a:rPr>
              <a:t>Wielki Piątek</a:t>
            </a:r>
            <a:r>
              <a:rPr lang="pl-PL">
                <a:latin typeface="Times New Roman"/>
                <a:cs typeface="Arial"/>
              </a:rPr>
              <a:t> to Good Friday, kiedyś nazywany God's Friday. W trakcie tego dnia również odbywają się msze i ceremonie w kościołach. Jest to także dzień wolny od pracy. </a:t>
            </a:r>
            <a:endParaRPr lang="pl-PL">
              <a:latin typeface="Times New Roman"/>
              <a:ea typeface="+mn-lt"/>
              <a:cs typeface="+mn-lt"/>
            </a:endParaRPr>
          </a:p>
          <a:p>
            <a:pPr>
              <a:buClr>
                <a:srgbClr val="689D9B"/>
              </a:buClr>
            </a:pPr>
            <a:r>
              <a:rPr lang="pl-PL" b="1">
                <a:latin typeface="Times New Roman"/>
                <a:cs typeface="Arial"/>
              </a:rPr>
              <a:t>Holy Saturday, czyli Wielka Sobota</a:t>
            </a:r>
            <a:r>
              <a:rPr lang="pl-PL">
                <a:latin typeface="Times New Roman"/>
                <a:cs typeface="Arial"/>
              </a:rPr>
              <a:t>, to dzień, który spędza się z rodziną i przyjaciółmi i przygotowuje się na niedzielę. </a:t>
            </a:r>
            <a:endParaRPr lang="pl-PL">
              <a:latin typeface="Times New Roman"/>
              <a:ea typeface="+mn-lt"/>
              <a:cs typeface="+mn-lt"/>
            </a:endParaRPr>
          </a:p>
          <a:p>
            <a:pPr>
              <a:buClr>
                <a:srgbClr val="689D9B"/>
              </a:buClr>
            </a:pPr>
            <a:r>
              <a:rPr lang="pl-PL" b="1">
                <a:latin typeface="Times New Roman"/>
                <a:cs typeface="Arial"/>
              </a:rPr>
              <a:t>Easter Sunday</a:t>
            </a:r>
            <a:r>
              <a:rPr lang="pl-PL">
                <a:latin typeface="Times New Roman"/>
                <a:cs typeface="Arial"/>
              </a:rPr>
              <a:t> to najważniejszy dzień. Kiedyś, podobnie jak u nas, malowało się jajka, którymi później obdarowywało się bliskich. Dzisiaj nikt już nie chce otrzymywać kurzych jajek i prezentami stały się jajka z czekolady. Przeważnie jest to jedno duże jajko, w którym znajdują się mniejsze jego kopie.</a:t>
            </a:r>
          </a:p>
          <a:p>
            <a:pPr>
              <a:buClr>
                <a:srgbClr val="689D9B"/>
              </a:buClr>
            </a:pPr>
            <a:r>
              <a:rPr lang="pl-PL">
                <a:latin typeface="Times New Roman"/>
                <a:ea typeface="+mn-lt"/>
                <a:cs typeface="+mn-lt"/>
              </a:rPr>
              <a:t>Na Wyspach nie obchodzi się </a:t>
            </a:r>
            <a:r>
              <a:rPr lang="pl-PL" b="1">
                <a:latin typeface="Times New Roman"/>
                <a:ea typeface="+mn-lt"/>
                <a:cs typeface="+mn-lt"/>
              </a:rPr>
              <a:t>Śmingusa Dyngusa. Poniedziałek Wielkanocny, czyli Easter Monday</a:t>
            </a:r>
            <a:r>
              <a:rPr lang="pl-PL">
                <a:latin typeface="Times New Roman"/>
                <a:ea typeface="+mn-lt"/>
                <a:cs typeface="+mn-lt"/>
              </a:rPr>
              <a:t>, jest dniem wolnym od pracy. Przeważnie spędza się go z rodziną i przyjaciółmi. Jednak w przeciwieństwie do polskiej tradycji tutaj w poniedziałek wszystkie sklepy są już otwarte, co więcej trwają wtedy wyprzedaże. Święcenie pokarmów nie jest tutaj znane, w sobotę, w miastach popularne są uliczne festiwale. </a:t>
            </a:r>
            <a:endParaRPr lang="pl-PL">
              <a:latin typeface="Times New Roman"/>
              <a:cs typeface="Arial"/>
            </a:endParaRPr>
          </a:p>
          <a:p>
            <a:pPr>
              <a:buClr>
                <a:srgbClr val="689D9B"/>
              </a:buClr>
            </a:pPr>
            <a:r>
              <a:rPr lang="pl-PL" b="1">
                <a:latin typeface="Times New Roman"/>
                <a:ea typeface="+mn-lt"/>
                <a:cs typeface="+mn-lt"/>
              </a:rPr>
              <a:t>Niedziele Brytyjczycy</a:t>
            </a:r>
            <a:r>
              <a:rPr lang="pl-PL">
                <a:latin typeface="Times New Roman"/>
                <a:ea typeface="+mn-lt"/>
                <a:cs typeface="+mn-lt"/>
              </a:rPr>
              <a:t>, podobnie jak my, spędzają z rodziną i znajomymi. W tradycyjnych brytyjskich domach nadal popularne jest śniadanie z dużą ilością potraw z jajek. Większość z nich niestety nie celebruje już wielkanocnego śniadania, jeżeli pogoda pozwoli, wybierają się zazwyczaj na rodzinnie pikniki.</a:t>
            </a:r>
            <a:endParaRPr lang="pl-PL">
              <a:latin typeface="Times New Roman"/>
              <a:cs typeface="Times New Roman"/>
            </a:endParaRPr>
          </a:p>
          <a:p>
            <a:pPr>
              <a:buClr>
                <a:srgbClr val="689D9B"/>
              </a:buClr>
            </a:pPr>
            <a:endParaRPr lang="pl-PL" dirty="0">
              <a:latin typeface="Times New Roman"/>
              <a:cs typeface="Arial"/>
            </a:endParaRPr>
          </a:p>
        </p:txBody>
      </p:sp>
    </p:spTree>
    <p:extLst>
      <p:ext uri="{BB962C8B-B14F-4D97-AF65-F5344CB8AC3E}">
        <p14:creationId xmlns:p14="http://schemas.microsoft.com/office/powerpoint/2010/main" val="15542878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62A22F-4AEA-4DA5-A658-E613D8DB3C84}"/>
              </a:ext>
            </a:extLst>
          </p:cNvPr>
          <p:cNvSpPr>
            <a:spLocks noGrp="1"/>
          </p:cNvSpPr>
          <p:nvPr>
            <p:ph type="title"/>
          </p:nvPr>
        </p:nvSpPr>
        <p:spPr>
          <a:xfrm>
            <a:off x="322225" y="110821"/>
            <a:ext cx="10058400" cy="1609344"/>
          </a:xfrm>
        </p:spPr>
        <p:txBody>
          <a:bodyPr/>
          <a:lstStyle/>
          <a:p>
            <a:r>
              <a:rPr lang="pl-PL" b="1">
                <a:solidFill>
                  <a:schemeClr val="tx1"/>
                </a:solidFill>
              </a:rPr>
              <a:t>Potrawy wielkanocne w Anglii</a:t>
            </a:r>
          </a:p>
        </p:txBody>
      </p:sp>
      <p:sp>
        <p:nvSpPr>
          <p:cNvPr id="3" name="Symbol zastępczy zawartości 2">
            <a:extLst>
              <a:ext uri="{FF2B5EF4-FFF2-40B4-BE49-F238E27FC236}">
                <a16:creationId xmlns:a16="http://schemas.microsoft.com/office/drawing/2014/main" id="{6236A6C7-D6C8-440B-AC00-C9C3D686C90C}"/>
              </a:ext>
            </a:extLst>
          </p:cNvPr>
          <p:cNvSpPr>
            <a:spLocks noGrp="1"/>
          </p:cNvSpPr>
          <p:nvPr>
            <p:ph idx="1"/>
          </p:nvPr>
        </p:nvSpPr>
        <p:spPr>
          <a:xfrm>
            <a:off x="4922979" y="1028729"/>
            <a:ext cx="7082288" cy="5546037"/>
          </a:xfrm>
          <a:solidFill>
            <a:srgbClr val="FCD7F9"/>
          </a:solidFill>
        </p:spPr>
        <p:txBody>
          <a:bodyPr vert="horz" lIns="91440" tIns="45720" rIns="91440" bIns="45720" rtlCol="0" anchor="t">
            <a:normAutofit/>
          </a:bodyPr>
          <a:lstStyle/>
          <a:p>
            <a:r>
              <a:rPr lang="pl-PL">
                <a:ea typeface="+mn-lt"/>
                <a:cs typeface="+mn-lt"/>
              </a:rPr>
              <a:t>Święta wielkanocne nierozerwalnie wiążą się z jedzeniem i Anglia nie jest tutaj wyjątkiem. Na pozór mogłoby się wydawać, że brytyjska Wielkanoc ogranicza się głównie do spożywania najróżniejszych odmian czekoladowych jajek. Jest w tym ziarno prawdy, bo wszyscy producenci z branży cukierniczej prześcigają się w tworzeniu Easter eggs i minieggs. Zwyczajem jest obdarowywanie rodziny jak najbardziej unikatowym jajkiem z czekolady. </a:t>
            </a:r>
            <a:endParaRPr lang="pl-PL">
              <a:cs typeface="Arial" panose="020B0604020202020204"/>
            </a:endParaRPr>
          </a:p>
          <a:p>
            <a:pPr>
              <a:buClr>
                <a:srgbClr val="689D9B"/>
              </a:buClr>
            </a:pPr>
            <a:r>
              <a:rPr lang="pl-PL">
                <a:ea typeface="+mn-lt"/>
                <a:cs typeface="+mn-lt"/>
              </a:rPr>
              <a:t>W Wielki Piątek Brytyjczycy pieką tradycyjne bułeczki drożdżowe z rodzynkami, pomarańczą oraz dużą ilością przypraw korzennych hot cross buns. Bułeczki mają  na sobie tradycyjny krzyż z ciasta. W niedzielę na obiad podawana jest zazwyczaj pieczona jagnięcina - roast lamb , a na deser pudding - custard w formie tarty z masą podobną do naszego budyniu posypany rodzynkami. Na podwieczorek z kolei serwuje się tzw. Simnel cake – lekkie ciasto owocowe w polewie marcepanowej. Na brzegach cista umieszczonych jest 12 marcepanowych kulek, które reprezentują 12 apostołów Chrystusa.</a:t>
            </a:r>
            <a:endParaRPr lang="pl-PL"/>
          </a:p>
        </p:txBody>
      </p:sp>
      <p:pic>
        <p:nvPicPr>
          <p:cNvPr id="4" name="Obraz 4">
            <a:extLst>
              <a:ext uri="{FF2B5EF4-FFF2-40B4-BE49-F238E27FC236}">
                <a16:creationId xmlns:a16="http://schemas.microsoft.com/office/drawing/2014/main" id="{F1C716D4-A6FD-4BCE-81C5-ECA9665730D7}"/>
              </a:ext>
            </a:extLst>
          </p:cNvPr>
          <p:cNvPicPr>
            <a:picLocks noChangeAspect="1"/>
          </p:cNvPicPr>
          <p:nvPr/>
        </p:nvPicPr>
        <p:blipFill>
          <a:blip r:embed="rId3"/>
          <a:stretch>
            <a:fillRect/>
          </a:stretch>
        </p:blipFill>
        <p:spPr>
          <a:xfrm>
            <a:off x="411192" y="2142218"/>
            <a:ext cx="3994030" cy="2659829"/>
          </a:xfrm>
          <a:prstGeom prst="rect">
            <a:avLst/>
          </a:prstGeom>
        </p:spPr>
      </p:pic>
    </p:spTree>
    <p:extLst>
      <p:ext uri="{BB962C8B-B14F-4D97-AF65-F5344CB8AC3E}">
        <p14:creationId xmlns:p14="http://schemas.microsoft.com/office/powerpoint/2010/main" val="1097837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t="-108000" b="-108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DF0D18-AC3E-4FF5-BD78-623A945FB01A}"/>
              </a:ext>
            </a:extLst>
          </p:cNvPr>
          <p:cNvSpPr>
            <a:spLocks noGrp="1"/>
          </p:cNvSpPr>
          <p:nvPr>
            <p:ph type="title"/>
          </p:nvPr>
        </p:nvSpPr>
        <p:spPr>
          <a:xfrm>
            <a:off x="322225" y="110821"/>
            <a:ext cx="10058400" cy="1609344"/>
          </a:xfrm>
        </p:spPr>
        <p:txBody>
          <a:bodyPr/>
          <a:lstStyle/>
          <a:p>
            <a:r>
              <a:rPr lang="pl-PL">
                <a:ea typeface="+mj-lt"/>
                <a:cs typeface="+mj-lt"/>
              </a:rPr>
              <a:t>Zabawy wielkanocne w Wielkiej Brytanii</a:t>
            </a:r>
            <a:endParaRPr lang="pl-PL"/>
          </a:p>
        </p:txBody>
      </p:sp>
      <p:sp>
        <p:nvSpPr>
          <p:cNvPr id="3" name="Symbol zastępczy zawartości 2">
            <a:extLst>
              <a:ext uri="{FF2B5EF4-FFF2-40B4-BE49-F238E27FC236}">
                <a16:creationId xmlns:a16="http://schemas.microsoft.com/office/drawing/2014/main" id="{66FB0F24-3CE8-4D38-B193-456B3F899EE2}"/>
              </a:ext>
            </a:extLst>
          </p:cNvPr>
          <p:cNvSpPr>
            <a:spLocks noGrp="1"/>
          </p:cNvSpPr>
          <p:nvPr>
            <p:ph idx="1"/>
          </p:nvPr>
        </p:nvSpPr>
        <p:spPr>
          <a:xfrm>
            <a:off x="250339" y="1718842"/>
            <a:ext cx="6881004" cy="4611509"/>
          </a:xfrm>
          <a:solidFill>
            <a:schemeClr val="accent1">
              <a:lumMod val="20000"/>
              <a:lumOff val="80000"/>
            </a:schemeClr>
          </a:solidFill>
        </p:spPr>
        <p:txBody>
          <a:bodyPr vert="horz" lIns="91440" tIns="45720" rIns="91440" bIns="45720" rtlCol="0" anchor="t">
            <a:normAutofit/>
          </a:bodyPr>
          <a:lstStyle/>
          <a:p>
            <a:r>
              <a:rPr lang="pl-PL" b="1">
                <a:ea typeface="+mn-lt"/>
                <a:cs typeface="+mn-lt"/>
              </a:rPr>
              <a:t>Egg hunt</a:t>
            </a:r>
            <a:r>
              <a:rPr lang="pl-PL">
                <a:ea typeface="+mn-lt"/>
                <a:cs typeface="+mn-lt"/>
              </a:rPr>
              <a:t> –  czyli polowanie na jajka. W niedzielę rano dzieci wyruszają w poszukiwania ukrytych przez rodziców w zakamarkach ogrodu czekoladowych jajek. Wygrywa to z nich, które znajdzie ich najwięcej. </a:t>
            </a:r>
            <a:endParaRPr lang="pl-PL">
              <a:cs typeface="Arial" panose="020B0604020202020204"/>
            </a:endParaRPr>
          </a:p>
          <a:p>
            <a:pPr>
              <a:buClr>
                <a:srgbClr val="689D9B"/>
              </a:buClr>
            </a:pPr>
            <a:r>
              <a:rPr lang="pl-PL" b="1">
                <a:ea typeface="+mn-lt"/>
                <a:cs typeface="+mn-lt"/>
              </a:rPr>
              <a:t>Easter Bunny,</a:t>
            </a:r>
            <a:r>
              <a:rPr lang="pl-PL">
                <a:ea typeface="+mn-lt"/>
                <a:cs typeface="+mn-lt"/>
              </a:rPr>
              <a:t> czyli zajączek wielkanocny. Takie polowanie odbywa się w niedzielny poranek i jest z utęsknieniem wyczekiwane przez najmłodszych. Nic w tym dziwnego – osoba, która odnajdzie największą ilość jajek, zostanie okrzyknięta zwycięzcą, a ponadto będzie mogła zjeść najwięcej słodyczy. Easter Bunny pod wieloma względami przypomina Świętego Mikołaja. Zajączek obdarowuje dzieci i jest jednym z najważniejszych symboli świąt. Obecnie występuje raczej jako postać służąca celom komercyjnym – kojarzy się ze sprzedażą słodyczy, pluszaków i zabawek.</a:t>
            </a:r>
            <a:endParaRPr lang="pl-PL"/>
          </a:p>
        </p:txBody>
      </p:sp>
      <p:pic>
        <p:nvPicPr>
          <p:cNvPr id="4" name="Obraz 4" descr="Obraz zawierający trawa, zewnętrzne, mały, dziecko&#10;&#10;Opis wygenerowany automatycznie">
            <a:extLst>
              <a:ext uri="{FF2B5EF4-FFF2-40B4-BE49-F238E27FC236}">
                <a16:creationId xmlns:a16="http://schemas.microsoft.com/office/drawing/2014/main" id="{12D96EA8-1637-4AEF-8296-A661CCF0381C}"/>
              </a:ext>
            </a:extLst>
          </p:cNvPr>
          <p:cNvPicPr>
            <a:picLocks noChangeAspect="1"/>
          </p:cNvPicPr>
          <p:nvPr/>
        </p:nvPicPr>
        <p:blipFill>
          <a:blip r:embed="rId3"/>
          <a:stretch>
            <a:fillRect/>
          </a:stretch>
        </p:blipFill>
        <p:spPr>
          <a:xfrm>
            <a:off x="7729267" y="918793"/>
            <a:ext cx="3994031" cy="2993205"/>
          </a:xfrm>
          <a:prstGeom prst="rect">
            <a:avLst/>
          </a:prstGeom>
        </p:spPr>
      </p:pic>
      <p:pic>
        <p:nvPicPr>
          <p:cNvPr id="5" name="Obraz 5" descr="Obraz zawierający trawa, zewnętrzne, osoba, mały&#10;&#10;Opis wygenerowany automatycznie">
            <a:extLst>
              <a:ext uri="{FF2B5EF4-FFF2-40B4-BE49-F238E27FC236}">
                <a16:creationId xmlns:a16="http://schemas.microsoft.com/office/drawing/2014/main" id="{E063F178-1210-4D15-9D3B-DE45009BA449}"/>
              </a:ext>
            </a:extLst>
          </p:cNvPr>
          <p:cNvPicPr>
            <a:picLocks noChangeAspect="1"/>
          </p:cNvPicPr>
          <p:nvPr/>
        </p:nvPicPr>
        <p:blipFill>
          <a:blip r:embed="rId4"/>
          <a:stretch>
            <a:fillRect/>
          </a:stretch>
        </p:blipFill>
        <p:spPr>
          <a:xfrm>
            <a:off x="7772400" y="4066640"/>
            <a:ext cx="3994030" cy="2678493"/>
          </a:xfrm>
          <a:prstGeom prst="rect">
            <a:avLst/>
          </a:prstGeom>
        </p:spPr>
      </p:pic>
    </p:spTree>
    <p:extLst>
      <p:ext uri="{BB962C8B-B14F-4D97-AF65-F5344CB8AC3E}">
        <p14:creationId xmlns:p14="http://schemas.microsoft.com/office/powerpoint/2010/main" val="31199811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t="-8000" b="-8000"/>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205765-938E-4CC5-8A5F-8EF28A9C1330}"/>
              </a:ext>
            </a:extLst>
          </p:cNvPr>
          <p:cNvSpPr>
            <a:spLocks noGrp="1"/>
          </p:cNvSpPr>
          <p:nvPr>
            <p:ph idx="1"/>
          </p:nvPr>
        </p:nvSpPr>
        <p:spPr>
          <a:xfrm>
            <a:off x="394113" y="1402541"/>
            <a:ext cx="4925682" cy="3892641"/>
          </a:xfrm>
          <a:solidFill>
            <a:schemeClr val="accent1">
              <a:lumMod val="40000"/>
              <a:lumOff val="60000"/>
            </a:schemeClr>
          </a:solidFill>
        </p:spPr>
        <p:txBody>
          <a:bodyPr vert="horz" lIns="91440" tIns="45720" rIns="91440" bIns="45720" rtlCol="0" anchor="t">
            <a:normAutofit/>
          </a:bodyPr>
          <a:lstStyle/>
          <a:p>
            <a:r>
              <a:rPr lang="pl-PL" sz="2400" b="1">
                <a:ea typeface="+mn-lt"/>
                <a:cs typeface="+mn-lt"/>
              </a:rPr>
              <a:t>Rolling eggs</a:t>
            </a:r>
            <a:r>
              <a:rPr lang="pl-PL" sz="2400">
                <a:ea typeface="+mn-lt"/>
                <a:cs typeface="+mn-lt"/>
              </a:rPr>
              <a:t> –to po prostu toczenie jaj. Zabawa polega na turlaniu lub kulaniu surowych jajek ze szczytu małej górki. Zabawę wygrywa ten, którego jajko sturla się z górki najszybciej bez potłuczenia skorupki, albo ten, którego jajko rozbije się jako ostatnie</a:t>
            </a:r>
            <a:endParaRPr lang="pl-PL" sz="2400"/>
          </a:p>
        </p:txBody>
      </p:sp>
      <p:pic>
        <p:nvPicPr>
          <p:cNvPr id="4" name="Obraz 4">
            <a:hlinkClick r:id="" action="ppaction://media"/>
            <a:extLst>
              <a:ext uri="{FF2B5EF4-FFF2-40B4-BE49-F238E27FC236}">
                <a16:creationId xmlns:a16="http://schemas.microsoft.com/office/drawing/2014/main" id="{3A35F15C-5A08-43C5-8508-F44320519E8D}"/>
              </a:ext>
            </a:extLst>
          </p:cNvPr>
          <p:cNvPicPr>
            <a:picLocks noRot="1" noChangeAspect="1"/>
          </p:cNvPicPr>
          <p:nvPr>
            <a:videoFile r:link="rId1"/>
          </p:nvPr>
        </p:nvPicPr>
        <p:blipFill>
          <a:blip r:embed="rId4"/>
          <a:stretch>
            <a:fillRect/>
          </a:stretch>
        </p:blipFill>
        <p:spPr>
          <a:xfrm>
            <a:off x="5564038" y="1151087"/>
            <a:ext cx="6268528" cy="4124504"/>
          </a:xfrm>
          <a:prstGeom prst="rect">
            <a:avLst/>
          </a:prstGeom>
        </p:spPr>
      </p:pic>
    </p:spTree>
    <p:extLst>
      <p:ext uri="{BB962C8B-B14F-4D97-AF65-F5344CB8AC3E}">
        <p14:creationId xmlns:p14="http://schemas.microsoft.com/office/powerpoint/2010/main" val="91201365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7B91C3-D8FD-4B79-A463-3FC5DE084A00}"/>
              </a:ext>
            </a:extLst>
          </p:cNvPr>
          <p:cNvSpPr>
            <a:spLocks noGrp="1"/>
          </p:cNvSpPr>
          <p:nvPr>
            <p:ph type="title"/>
          </p:nvPr>
        </p:nvSpPr>
        <p:spPr>
          <a:xfrm>
            <a:off x="1271131" y="268972"/>
            <a:ext cx="8893834" cy="1364929"/>
          </a:xfrm>
          <a:solidFill>
            <a:schemeClr val="accent1">
              <a:lumMod val="20000"/>
              <a:lumOff val="80000"/>
            </a:schemeClr>
          </a:solidFill>
        </p:spPr>
        <p:txBody>
          <a:bodyPr>
            <a:normAutofit fontScale="90000"/>
          </a:bodyPr>
          <a:lstStyle/>
          <a:p>
            <a:r>
              <a:rPr lang="pl-PL">
                <a:ea typeface="+mj-lt"/>
                <a:cs typeface="+mj-lt"/>
              </a:rPr>
              <a:t>Jak Anglicy obchodzą święta wielkanocne? Między innymi w sklepach!</a:t>
            </a:r>
            <a:endParaRPr lang="pl-PL"/>
          </a:p>
        </p:txBody>
      </p:sp>
      <p:sp>
        <p:nvSpPr>
          <p:cNvPr id="3" name="Symbol zastępczy zawartości 2">
            <a:extLst>
              <a:ext uri="{FF2B5EF4-FFF2-40B4-BE49-F238E27FC236}">
                <a16:creationId xmlns:a16="http://schemas.microsoft.com/office/drawing/2014/main" id="{CAE3E8C4-5406-4499-AC41-DAF87DB8B57B}"/>
              </a:ext>
            </a:extLst>
          </p:cNvPr>
          <p:cNvSpPr>
            <a:spLocks noGrp="1"/>
          </p:cNvSpPr>
          <p:nvPr>
            <p:ph idx="1"/>
          </p:nvPr>
        </p:nvSpPr>
        <p:spPr>
          <a:xfrm>
            <a:off x="4132225" y="1876993"/>
            <a:ext cx="7628625" cy="4208943"/>
          </a:xfrm>
          <a:solidFill>
            <a:schemeClr val="accent3">
              <a:lumMod val="20000"/>
              <a:lumOff val="80000"/>
            </a:schemeClr>
          </a:solidFill>
        </p:spPr>
        <p:txBody>
          <a:bodyPr vert="horz" lIns="91440" tIns="45720" rIns="91440" bIns="45720" rtlCol="0" anchor="t">
            <a:normAutofit/>
          </a:bodyPr>
          <a:lstStyle/>
          <a:p>
            <a:r>
              <a:rPr lang="pl-PL" sz="2400">
                <a:ea typeface="+mn-lt"/>
                <a:cs typeface="+mn-lt"/>
              </a:rPr>
              <a:t>Zarówno w Polsce, jak i w Wielkiej Brytanii, Wielkanoc to czas, który najchętniej spędzany jest w towarzystwie bliskich, czemu sprzyjają bank holidays – dni wolne od pracy (w tym przypadku jest to wielkanocny piątek i poniedziałek). Słodkości i prezenty są jedynie pretekstem do wyrażenia uczuć. Nie oznacza to jednak, że Anglicy swoje święta spędzają wyłącznie przy stole! W poniedziałek otwierane są wszystkie lokale handlowe, a sklepy chętnie organizują promocje i wyprzedaże. Sprawia to oczywiście, że do centrów ściągają tłumy.</a:t>
            </a:r>
            <a:endParaRPr lang="pl-PL" sz="2400"/>
          </a:p>
        </p:txBody>
      </p:sp>
    </p:spTree>
    <p:extLst>
      <p:ext uri="{BB962C8B-B14F-4D97-AF65-F5344CB8AC3E}">
        <p14:creationId xmlns:p14="http://schemas.microsoft.com/office/powerpoint/2010/main" val="3612120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604E6B-2A1C-4380-A2E3-321FC2F805F5}"/>
              </a:ext>
            </a:extLst>
          </p:cNvPr>
          <p:cNvSpPr>
            <a:spLocks noGrp="1"/>
          </p:cNvSpPr>
          <p:nvPr>
            <p:ph type="title"/>
          </p:nvPr>
        </p:nvSpPr>
        <p:spPr>
          <a:xfrm>
            <a:off x="307848" y="82066"/>
            <a:ext cx="11481759" cy="1048627"/>
          </a:xfrm>
        </p:spPr>
        <p:txBody>
          <a:bodyPr>
            <a:normAutofit fontScale="90000"/>
          </a:bodyPr>
          <a:lstStyle/>
          <a:p>
            <a:r>
              <a:rPr lang="pl-PL" b="1">
                <a:ea typeface="+mj-lt"/>
                <a:cs typeface="+mj-lt"/>
              </a:rPr>
              <a:t>Słownictwo związane z Wielkanocą</a:t>
            </a:r>
            <a:endParaRPr lang="pl-PL"/>
          </a:p>
        </p:txBody>
      </p:sp>
      <p:sp>
        <p:nvSpPr>
          <p:cNvPr id="3" name="Symbol zastępczy zawartości 2">
            <a:extLst>
              <a:ext uri="{FF2B5EF4-FFF2-40B4-BE49-F238E27FC236}">
                <a16:creationId xmlns:a16="http://schemas.microsoft.com/office/drawing/2014/main" id="{DB643F27-72B6-4A1C-8ED8-73842C62A2ED}"/>
              </a:ext>
            </a:extLst>
          </p:cNvPr>
          <p:cNvSpPr>
            <a:spLocks noGrp="1"/>
          </p:cNvSpPr>
          <p:nvPr>
            <p:ph idx="1"/>
          </p:nvPr>
        </p:nvSpPr>
        <p:spPr>
          <a:xfrm>
            <a:off x="135320" y="928088"/>
            <a:ext cx="11740549" cy="6049243"/>
          </a:xfrm>
        </p:spPr>
        <p:txBody>
          <a:bodyPr vert="horz" lIns="91440" tIns="45720" rIns="91440" bIns="45720" rtlCol="0" anchor="t">
            <a:normAutofit/>
          </a:bodyPr>
          <a:lstStyle/>
          <a:p>
            <a:pPr marL="0" indent="0">
              <a:buNone/>
            </a:pPr>
            <a:r>
              <a:rPr lang="pl-PL" sz="1800" b="1">
                <a:highlight>
                  <a:srgbClr val="C0C0C0"/>
                </a:highlight>
                <a:ea typeface="+mn-lt"/>
                <a:cs typeface="+mn-lt"/>
              </a:rPr>
              <a:t>celebration</a:t>
            </a:r>
            <a:r>
              <a:rPr lang="pl-PL" sz="1800">
                <a:highlight>
                  <a:srgbClr val="C0C0C0"/>
                </a:highlight>
                <a:ea typeface="+mn-lt"/>
                <a:cs typeface="+mn-lt"/>
              </a:rPr>
              <a:t> – świętowanie</a:t>
            </a:r>
            <a:br>
              <a:rPr lang="pl-PL" sz="1800" dirty="0">
                <a:highlight>
                  <a:srgbClr val="C0C0C0"/>
                </a:highlight>
                <a:ea typeface="+mn-lt"/>
                <a:cs typeface="+mn-lt"/>
              </a:rPr>
            </a:br>
            <a:r>
              <a:rPr lang="pl-PL" sz="1800" b="1">
                <a:highlight>
                  <a:srgbClr val="C0C0C0"/>
                </a:highlight>
                <a:ea typeface="+mn-lt"/>
                <a:cs typeface="+mn-lt"/>
              </a:rPr>
              <a:t>Last Supper</a:t>
            </a:r>
            <a:r>
              <a:rPr lang="pl-PL" sz="1800">
                <a:highlight>
                  <a:srgbClr val="C0C0C0"/>
                </a:highlight>
                <a:ea typeface="+mn-lt"/>
                <a:cs typeface="+mn-lt"/>
              </a:rPr>
              <a:t> – Ostatnia Wieczerza</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Eastertide / Eastertime / Easter season</a:t>
            </a:r>
            <a:r>
              <a:rPr lang="pl-PL" sz="1800">
                <a:highlight>
                  <a:srgbClr val="C0C0C0"/>
                </a:highlight>
                <a:ea typeface="+mn-lt"/>
                <a:cs typeface="+mn-lt"/>
              </a:rPr>
              <a:t> – okres wielkanocny</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Holy Week</a:t>
            </a:r>
            <a:r>
              <a:rPr lang="pl-PL" sz="1800">
                <a:highlight>
                  <a:srgbClr val="C0C0C0"/>
                </a:highlight>
                <a:ea typeface="+mn-lt"/>
                <a:cs typeface="+mn-lt"/>
              </a:rPr>
              <a:t> – Wielki Tydzień</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Easter holidays</a:t>
            </a:r>
            <a:r>
              <a:rPr lang="pl-PL" sz="1800">
                <a:highlight>
                  <a:srgbClr val="C0C0C0"/>
                </a:highlight>
                <a:ea typeface="+mn-lt"/>
                <a:cs typeface="+mn-lt"/>
              </a:rPr>
              <a:t> – święta wielkanocne</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Easter break</a:t>
            </a:r>
            <a:r>
              <a:rPr lang="pl-PL" sz="1800">
                <a:highlight>
                  <a:srgbClr val="C0C0C0"/>
                </a:highlight>
                <a:ea typeface="+mn-lt"/>
                <a:cs typeface="+mn-lt"/>
              </a:rPr>
              <a:t> – przerwa wielkanocna</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Easter service</a:t>
            </a:r>
            <a:r>
              <a:rPr lang="pl-PL" sz="1800">
                <a:highlight>
                  <a:srgbClr val="C0C0C0"/>
                </a:highlight>
                <a:ea typeface="+mn-lt"/>
                <a:cs typeface="+mn-lt"/>
              </a:rPr>
              <a:t> – nabożeństwo wielkanocne</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Shrove Tuesday</a:t>
            </a:r>
            <a:r>
              <a:rPr lang="pl-PL" sz="1800">
                <a:highlight>
                  <a:srgbClr val="C0C0C0"/>
                </a:highlight>
                <a:ea typeface="+mn-lt"/>
                <a:cs typeface="+mn-lt"/>
              </a:rPr>
              <a:t> – tłusty wtorek (dzień przed środą popielcową kiedy je się słodkie naleśniki – odpowiednik naszego tłustego czwartku)</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pancakes</a:t>
            </a:r>
            <a:r>
              <a:rPr lang="pl-PL" sz="1800">
                <a:highlight>
                  <a:srgbClr val="C0C0C0"/>
                </a:highlight>
                <a:ea typeface="+mn-lt"/>
                <a:cs typeface="+mn-lt"/>
              </a:rPr>
              <a:t> – naleśniki</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fat Thursday</a:t>
            </a:r>
            <a:r>
              <a:rPr lang="pl-PL" sz="1800">
                <a:highlight>
                  <a:srgbClr val="C0C0C0"/>
                </a:highlight>
                <a:ea typeface="+mn-lt"/>
                <a:cs typeface="+mn-lt"/>
              </a:rPr>
              <a:t> – Tłusty Czwartek</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Ash Wednesday</a:t>
            </a:r>
            <a:r>
              <a:rPr lang="pl-PL" sz="1800">
                <a:highlight>
                  <a:srgbClr val="C0C0C0"/>
                </a:highlight>
                <a:ea typeface="+mn-lt"/>
                <a:cs typeface="+mn-lt"/>
              </a:rPr>
              <a:t> – Środa Popielcowa</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fast</a:t>
            </a:r>
            <a:r>
              <a:rPr lang="pl-PL" sz="1800">
                <a:highlight>
                  <a:srgbClr val="C0C0C0"/>
                </a:highlight>
                <a:ea typeface="+mn-lt"/>
                <a:cs typeface="+mn-lt"/>
              </a:rPr>
              <a:t> – post</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Great Fast / Great Lent</a:t>
            </a:r>
            <a:r>
              <a:rPr lang="pl-PL" sz="1800">
                <a:highlight>
                  <a:srgbClr val="C0C0C0"/>
                </a:highlight>
                <a:ea typeface="+mn-lt"/>
                <a:cs typeface="+mn-lt"/>
              </a:rPr>
              <a:t> – Wielki Post</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Palm Sunday</a:t>
            </a:r>
            <a:r>
              <a:rPr lang="pl-PL" sz="1800">
                <a:highlight>
                  <a:srgbClr val="C0C0C0"/>
                </a:highlight>
                <a:ea typeface="+mn-lt"/>
                <a:cs typeface="+mn-lt"/>
              </a:rPr>
              <a:t> – Niedziela Palmowa</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Maundy Thursday</a:t>
            </a:r>
            <a:r>
              <a:rPr lang="pl-PL" sz="1800">
                <a:highlight>
                  <a:srgbClr val="C0C0C0"/>
                </a:highlight>
                <a:ea typeface="+mn-lt"/>
                <a:cs typeface="+mn-lt"/>
              </a:rPr>
              <a:t> – Wielki Czwartek</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Good Friday</a:t>
            </a:r>
            <a:r>
              <a:rPr lang="pl-PL" sz="1800">
                <a:highlight>
                  <a:srgbClr val="C0C0C0"/>
                </a:highlight>
                <a:ea typeface="+mn-lt"/>
                <a:cs typeface="+mn-lt"/>
              </a:rPr>
              <a:t> – Wielki Piątek</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Holy Saturday</a:t>
            </a:r>
            <a:r>
              <a:rPr lang="pl-PL" sz="1800">
                <a:highlight>
                  <a:srgbClr val="C0C0C0"/>
                </a:highlight>
                <a:ea typeface="+mn-lt"/>
                <a:cs typeface="+mn-lt"/>
              </a:rPr>
              <a:t> – Wielka Sobota</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Easter / Easter Sunday / Easter Day</a:t>
            </a:r>
            <a:r>
              <a:rPr lang="pl-PL" sz="1800">
                <a:highlight>
                  <a:srgbClr val="C0C0C0"/>
                </a:highlight>
                <a:ea typeface="+mn-lt"/>
                <a:cs typeface="+mn-lt"/>
              </a:rPr>
              <a:t> – Wielkanoc / Niedziela wielkanocna</a:t>
            </a:r>
            <a:br>
              <a:rPr lang="pl-PL" sz="1800" dirty="0">
                <a:highlight>
                  <a:srgbClr val="C0C0C0"/>
                </a:highlight>
                <a:ea typeface="+mn-lt"/>
                <a:cs typeface="+mn-lt"/>
              </a:rPr>
            </a:br>
            <a:r>
              <a:rPr lang="pl-PL" sz="1800" dirty="0">
                <a:highlight>
                  <a:srgbClr val="C0C0C0"/>
                </a:highlight>
                <a:ea typeface="+mn-lt"/>
                <a:cs typeface="+mn-lt"/>
              </a:rPr>
              <a:t> </a:t>
            </a:r>
            <a:r>
              <a:rPr lang="pl-PL" sz="1800" b="1">
                <a:highlight>
                  <a:srgbClr val="C0C0C0"/>
                </a:highlight>
                <a:ea typeface="+mn-lt"/>
                <a:cs typeface="+mn-lt"/>
              </a:rPr>
              <a:t>Easter Monday</a:t>
            </a:r>
            <a:r>
              <a:rPr lang="pl-PL" sz="1800">
                <a:highlight>
                  <a:srgbClr val="C0C0C0"/>
                </a:highlight>
                <a:ea typeface="+mn-lt"/>
                <a:cs typeface="+mn-lt"/>
              </a:rPr>
              <a:t> – drugi dzień Świąt Wielkanocy / Poniedziałek wielkanocny / Śmigus dyngus</a:t>
            </a:r>
            <a:r>
              <a:rPr lang="pl-PL" sz="1800" dirty="0">
                <a:ea typeface="+mn-lt"/>
                <a:cs typeface="+mn-lt"/>
              </a:rPr>
              <a:t> </a:t>
            </a:r>
          </a:p>
          <a:p>
            <a:pPr>
              <a:buClr>
                <a:srgbClr val="689D9B"/>
              </a:buClr>
            </a:pPr>
            <a:br>
              <a:rPr lang="pl-PL" dirty="0">
                <a:ea typeface="+mn-lt"/>
                <a:cs typeface="+mn-lt"/>
              </a:rPr>
            </a:br>
            <a:r>
              <a:rPr lang="pl-PL" dirty="0">
                <a:ea typeface="+mn-lt"/>
                <a:cs typeface="+mn-lt"/>
              </a:rPr>
              <a:t> </a:t>
            </a:r>
            <a:br>
              <a:rPr lang="pl-PL" dirty="0">
                <a:ea typeface="+mn-lt"/>
                <a:cs typeface="+mn-lt"/>
              </a:rPr>
            </a:br>
            <a:endParaRPr lang="pl-PL" dirty="0">
              <a:ea typeface="+mn-lt"/>
              <a:cs typeface="+mn-lt"/>
            </a:endParaRPr>
          </a:p>
        </p:txBody>
      </p:sp>
    </p:spTree>
    <p:extLst>
      <p:ext uri="{BB962C8B-B14F-4D97-AF65-F5344CB8AC3E}">
        <p14:creationId xmlns:p14="http://schemas.microsoft.com/office/powerpoint/2010/main" val="10669960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31C57A4-5535-4E87-9CB2-53E6B76215FA}"/>
              </a:ext>
            </a:extLst>
          </p:cNvPr>
          <p:cNvSpPr>
            <a:spLocks noGrp="1"/>
          </p:cNvSpPr>
          <p:nvPr>
            <p:ph idx="1"/>
          </p:nvPr>
        </p:nvSpPr>
        <p:spPr>
          <a:xfrm>
            <a:off x="63436" y="-107080"/>
            <a:ext cx="11869945" cy="6883130"/>
          </a:xfrm>
        </p:spPr>
        <p:txBody>
          <a:bodyPr vert="horz" lIns="91440" tIns="45720" rIns="91440" bIns="45720" rtlCol="0" anchor="t">
            <a:noAutofit/>
          </a:bodyPr>
          <a:lstStyle/>
          <a:p>
            <a:pPr marL="0" indent="0">
              <a:spcBef>
                <a:spcPts val="100"/>
              </a:spcBef>
              <a:buNone/>
            </a:pPr>
            <a:r>
              <a:rPr lang="pl-PL" sz="1800" b="1">
                <a:highlight>
                  <a:srgbClr val="C0C0C0"/>
                </a:highlight>
                <a:latin typeface="Times New Roman"/>
                <a:ea typeface="+mn-lt"/>
                <a:cs typeface="+mn-lt"/>
              </a:rPr>
              <a:t>Easter lamb</a:t>
            </a:r>
            <a:r>
              <a:rPr lang="pl-PL" sz="1800">
                <a:highlight>
                  <a:srgbClr val="C0C0C0"/>
                </a:highlight>
                <a:latin typeface="Times New Roman"/>
                <a:ea typeface="+mn-lt"/>
                <a:cs typeface="+mn-lt"/>
              </a:rPr>
              <a:t> – baranek wielkanocny </a:t>
            </a:r>
            <a:br>
              <a:rPr lang="pl-PL" sz="1800" dirty="0">
                <a:highlight>
                  <a:srgbClr val="C0C0C0"/>
                </a:highlight>
                <a:latin typeface="Times New Roman"/>
                <a:ea typeface="+mn-lt"/>
                <a:cs typeface="+mn-lt"/>
              </a:rPr>
            </a:br>
            <a:r>
              <a:rPr lang="pl-PL" sz="1800">
                <a:highlight>
                  <a:srgbClr val="C0C0C0"/>
                </a:highlight>
                <a:latin typeface="Times New Roman"/>
                <a:ea typeface="+mn-lt"/>
                <a:cs typeface="+mn-lt"/>
              </a:rPr>
              <a:t>   chicks – kurczaczki / pisklęta</a:t>
            </a:r>
            <a:endParaRPr lang="pl-PL" sz="1800" dirty="0">
              <a:highlight>
                <a:srgbClr val="C0C0C0"/>
              </a:highlight>
              <a:latin typeface="Times New Roman"/>
              <a:ea typeface="+mn-lt"/>
              <a:cs typeface="+mn-lt"/>
            </a:endParaRPr>
          </a:p>
          <a:p>
            <a:pPr marL="0" indent="0">
              <a:spcBef>
                <a:spcPts val="100"/>
              </a:spcBef>
              <a:buNone/>
            </a:pP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a:highlight>
                  <a:srgbClr val="C0C0C0"/>
                </a:highlight>
                <a:latin typeface="Times New Roman"/>
                <a:ea typeface="+mn-lt"/>
                <a:cs typeface="+mn-lt"/>
              </a:rPr>
              <a:t>Easter rabbit</a:t>
            </a:r>
            <a:r>
              <a:rPr lang="pl-PL" sz="1800">
                <a:highlight>
                  <a:srgbClr val="C0C0C0"/>
                </a:highlight>
                <a:latin typeface="Times New Roman"/>
                <a:ea typeface="+mn-lt"/>
                <a:cs typeface="+mn-lt"/>
              </a:rPr>
              <a:t> – króliczek wielkanocny</a:t>
            </a:r>
            <a:endParaRPr lang="pl-PL" sz="1800">
              <a:highlight>
                <a:srgbClr val="C0C0C0"/>
              </a:highlight>
              <a:latin typeface="Times New Roman"/>
              <a:cs typeface="Arial"/>
            </a:endParaRPr>
          </a:p>
          <a:p>
            <a:pPr marL="0" indent="0">
              <a:spcBef>
                <a:spcPts val="100"/>
              </a:spcBef>
              <a:buNone/>
            </a:pP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a:highlight>
                  <a:srgbClr val="C0C0C0"/>
                </a:highlight>
                <a:latin typeface="Times New Roman"/>
                <a:ea typeface="+mn-lt"/>
                <a:cs typeface="+mn-lt"/>
              </a:rPr>
              <a:t>Easter bunny</a:t>
            </a:r>
            <a:r>
              <a:rPr lang="pl-PL" sz="1800">
                <a:highlight>
                  <a:srgbClr val="C0C0C0"/>
                </a:highlight>
                <a:latin typeface="Times New Roman"/>
                <a:ea typeface="+mn-lt"/>
                <a:cs typeface="+mn-lt"/>
              </a:rPr>
              <a:t> – zajączek wielkanocny</a:t>
            </a:r>
            <a:endParaRPr lang="pl-PL" sz="1800">
              <a:highlight>
                <a:srgbClr val="C0C0C0"/>
              </a:highlight>
              <a:latin typeface="Times New Roman"/>
              <a:cs typeface="Times New Roman"/>
            </a:endParaRPr>
          </a:p>
          <a:p>
            <a:pPr marL="0" indent="0">
              <a:spcBef>
                <a:spcPts val="100"/>
              </a:spcBef>
              <a:buNone/>
            </a:pP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a:highlight>
                  <a:srgbClr val="C0C0C0"/>
                </a:highlight>
                <a:latin typeface="Times New Roman"/>
                <a:ea typeface="+mn-lt"/>
                <a:cs typeface="+mn-lt"/>
              </a:rPr>
              <a:t>painted Easter egg</a:t>
            </a:r>
            <a:r>
              <a:rPr lang="pl-PL" sz="1800">
                <a:highlight>
                  <a:srgbClr val="C0C0C0"/>
                </a:highlight>
                <a:latin typeface="Times New Roman"/>
                <a:ea typeface="+mn-lt"/>
                <a:cs typeface="+mn-lt"/>
              </a:rPr>
              <a:t> – pisanka (samo Easter egg to najczęściej czekoladowe jajko chowane przed dziećmi – takie które roznosi zajączek wielkanocny)</a:t>
            </a: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a:highlight>
                  <a:srgbClr val="C0C0C0"/>
                </a:highlight>
                <a:latin typeface="Times New Roman"/>
                <a:ea typeface="+mn-lt"/>
                <a:cs typeface="+mn-lt"/>
              </a:rPr>
              <a:t>chocolate eggs</a:t>
            </a:r>
            <a:r>
              <a:rPr lang="pl-PL" sz="1800">
                <a:highlight>
                  <a:srgbClr val="C0C0C0"/>
                </a:highlight>
                <a:latin typeface="Times New Roman"/>
                <a:ea typeface="+mn-lt"/>
                <a:cs typeface="+mn-lt"/>
              </a:rPr>
              <a:t> – czekoladowe jajka</a:t>
            </a:r>
            <a:endParaRPr lang="pl-PL" sz="1800">
              <a:highlight>
                <a:srgbClr val="C0C0C0"/>
              </a:highlight>
              <a:latin typeface="Times New Roman"/>
              <a:cs typeface="Arial"/>
            </a:endParaRPr>
          </a:p>
          <a:p>
            <a:pPr marL="0" indent="0">
              <a:spcBef>
                <a:spcPts val="100"/>
              </a:spcBef>
              <a:buNone/>
            </a:pP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a:highlight>
                  <a:srgbClr val="C0C0C0"/>
                </a:highlight>
                <a:latin typeface="Times New Roman"/>
                <a:ea typeface="+mn-lt"/>
                <a:cs typeface="+mn-lt"/>
              </a:rPr>
              <a:t>egg hunt</a:t>
            </a:r>
            <a:r>
              <a:rPr lang="pl-PL" sz="1800">
                <a:highlight>
                  <a:srgbClr val="C0C0C0"/>
                </a:highlight>
                <a:latin typeface="Times New Roman"/>
                <a:ea typeface="+mn-lt"/>
                <a:cs typeface="+mn-lt"/>
              </a:rPr>
              <a:t> – poszukiwanie jajek</a:t>
            </a:r>
            <a:endParaRPr lang="pl-PL" sz="1800">
              <a:highlight>
                <a:srgbClr val="C0C0C0"/>
              </a:highlight>
              <a:latin typeface="Times New Roman"/>
              <a:cs typeface="Times New Roman"/>
            </a:endParaRPr>
          </a:p>
          <a:p>
            <a:pPr marL="0" indent="0">
              <a:spcBef>
                <a:spcPts val="100"/>
              </a:spcBef>
              <a:buClr>
                <a:srgbClr val="689D9B"/>
              </a:buClr>
              <a:buNone/>
            </a:pPr>
            <a:r>
              <a:rPr lang="pl-PL" sz="1800" dirty="0">
                <a:highlight>
                  <a:srgbClr val="C0C0C0"/>
                </a:highlight>
                <a:latin typeface="Times New Roman"/>
                <a:ea typeface="+mn-lt"/>
                <a:cs typeface="+mn-lt"/>
              </a:rPr>
              <a:t> </a:t>
            </a:r>
            <a:r>
              <a:rPr lang="pl-PL" sz="1800" b="1">
                <a:highlight>
                  <a:srgbClr val="C0C0C0"/>
                </a:highlight>
                <a:latin typeface="Times New Roman"/>
                <a:ea typeface="+mn-lt"/>
                <a:cs typeface="+mn-lt"/>
              </a:rPr>
              <a:t>Easter greetings / Easter wishes</a:t>
            </a:r>
            <a:r>
              <a:rPr lang="pl-PL" sz="1800">
                <a:highlight>
                  <a:srgbClr val="C0C0C0"/>
                </a:highlight>
                <a:latin typeface="Times New Roman"/>
                <a:ea typeface="+mn-lt"/>
                <a:cs typeface="+mn-lt"/>
              </a:rPr>
              <a:t> – życzenia wielkanocne</a:t>
            </a:r>
            <a:endParaRPr lang="pl-PL" sz="1800" dirty="0">
              <a:highlight>
                <a:srgbClr val="C0C0C0"/>
              </a:highlight>
              <a:latin typeface="Times New Roman"/>
              <a:ea typeface="+mn-lt"/>
              <a:cs typeface="+mn-lt"/>
            </a:endParaRPr>
          </a:p>
          <a:p>
            <a:pPr marL="0" indent="0">
              <a:spcBef>
                <a:spcPts val="100"/>
              </a:spcBef>
              <a:buNone/>
            </a:pP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a:highlight>
                  <a:srgbClr val="C0C0C0"/>
                </a:highlight>
                <a:latin typeface="Times New Roman"/>
                <a:ea typeface="+mn-lt"/>
                <a:cs typeface="+mn-lt"/>
              </a:rPr>
              <a:t>Happy Easter! </a:t>
            </a:r>
            <a:r>
              <a:rPr lang="pl-PL" sz="1800">
                <a:highlight>
                  <a:srgbClr val="C0C0C0"/>
                </a:highlight>
                <a:latin typeface="Times New Roman"/>
                <a:ea typeface="+mn-lt"/>
                <a:cs typeface="+mn-lt"/>
              </a:rPr>
              <a:t>– Wesołych Świąt Wielkanocnych!</a:t>
            </a:r>
            <a:endParaRPr lang="pl-PL" sz="1800" dirty="0">
              <a:highlight>
                <a:srgbClr val="C0C0C0"/>
              </a:highlight>
              <a:latin typeface="Times New Roman"/>
              <a:ea typeface="+mn-lt"/>
              <a:cs typeface="+mn-lt"/>
            </a:endParaRPr>
          </a:p>
          <a:p>
            <a:pPr marL="0" indent="0">
              <a:spcBef>
                <a:spcPts val="100"/>
              </a:spcBef>
              <a:buClr>
                <a:srgbClr val="689D9B"/>
              </a:buClr>
              <a:buNone/>
            </a:pPr>
            <a:r>
              <a:rPr lang="pl-PL" sz="1800" b="1">
                <a:highlight>
                  <a:srgbClr val="C0C0C0"/>
                </a:highlight>
                <a:latin typeface="Times New Roman"/>
                <a:ea typeface="+mn-lt"/>
                <a:cs typeface="+mn-lt"/>
              </a:rPr>
              <a:t>basket</a:t>
            </a:r>
            <a:r>
              <a:rPr lang="pl-PL" sz="1800">
                <a:highlight>
                  <a:srgbClr val="C0C0C0"/>
                </a:highlight>
                <a:latin typeface="Times New Roman"/>
                <a:ea typeface="+mn-lt"/>
                <a:cs typeface="+mn-lt"/>
              </a:rPr>
              <a:t> – koszyk</a:t>
            </a:r>
            <a:endParaRPr lang="pl-PL" sz="1800" dirty="0">
              <a:highlight>
                <a:srgbClr val="C0C0C0"/>
              </a:highlight>
              <a:latin typeface="Times New Roman"/>
              <a:ea typeface="+mn-lt"/>
              <a:cs typeface="+mn-lt"/>
            </a:endParaRPr>
          </a:p>
          <a:p>
            <a:pPr marL="0" indent="0">
              <a:spcBef>
                <a:spcPts val="100"/>
              </a:spcBef>
              <a:buNone/>
            </a:pP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a:highlight>
                  <a:srgbClr val="C0C0C0"/>
                </a:highlight>
                <a:latin typeface="Times New Roman"/>
                <a:ea typeface="+mn-lt"/>
                <a:cs typeface="+mn-lt"/>
              </a:rPr>
              <a:t>blessed Easter food</a:t>
            </a:r>
            <a:r>
              <a:rPr lang="pl-PL" sz="1800">
                <a:highlight>
                  <a:srgbClr val="C0C0C0"/>
                </a:highlight>
                <a:latin typeface="Times New Roman"/>
                <a:ea typeface="+mn-lt"/>
                <a:cs typeface="+mn-lt"/>
              </a:rPr>
              <a:t> – święconka </a:t>
            </a:r>
            <a:endParaRPr lang="pl-PL" sz="1800" dirty="0">
              <a:highlight>
                <a:srgbClr val="C0C0C0"/>
              </a:highlight>
              <a:latin typeface="Times New Roman"/>
              <a:ea typeface="+mn-lt"/>
              <a:cs typeface="+mn-lt"/>
            </a:endParaRPr>
          </a:p>
          <a:p>
            <a:pPr marL="0" indent="0">
              <a:spcBef>
                <a:spcPts val="100"/>
              </a:spcBef>
              <a:buNone/>
            </a:pPr>
            <a:r>
              <a:rPr lang="pl-PL" sz="1800" b="1" dirty="0">
                <a:highlight>
                  <a:srgbClr val="C0C0C0"/>
                </a:highlight>
                <a:latin typeface="Times New Roman"/>
                <a:ea typeface="+mn-lt"/>
                <a:cs typeface="+mn-lt"/>
              </a:rPr>
              <a:t>feast of feasts</a:t>
            </a:r>
            <a:r>
              <a:rPr lang="pl-PL" sz="1800">
                <a:highlight>
                  <a:srgbClr val="C0C0C0"/>
                </a:highlight>
                <a:latin typeface="Times New Roman"/>
                <a:ea typeface="+mn-lt"/>
                <a:cs typeface="+mn-lt"/>
              </a:rPr>
              <a:t> – święto nad świętami</a:t>
            </a:r>
            <a:endParaRPr lang="pl-PL" sz="1800" dirty="0">
              <a:highlight>
                <a:srgbClr val="C0C0C0"/>
              </a:highlight>
              <a:latin typeface="Times New Roman"/>
              <a:ea typeface="+mn-lt"/>
              <a:cs typeface="+mn-lt"/>
            </a:endParaRPr>
          </a:p>
          <a:p>
            <a:pPr marL="0" indent="0">
              <a:spcBef>
                <a:spcPts val="100"/>
              </a:spcBef>
              <a:buNone/>
            </a:pP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dirty="0">
                <a:highlight>
                  <a:srgbClr val="C0C0C0"/>
                </a:highlight>
                <a:latin typeface="Times New Roman"/>
                <a:ea typeface="+mn-lt"/>
                <a:cs typeface="+mn-lt"/>
              </a:rPr>
              <a:t>Easter joy</a:t>
            </a:r>
            <a:r>
              <a:rPr lang="pl-PL" sz="1800">
                <a:highlight>
                  <a:srgbClr val="C0C0C0"/>
                </a:highlight>
                <a:latin typeface="Times New Roman"/>
                <a:ea typeface="+mn-lt"/>
                <a:cs typeface="+mn-lt"/>
              </a:rPr>
              <a:t> – radość wielkanocna</a:t>
            </a:r>
            <a:endParaRPr lang="pl-PL" sz="1800">
              <a:highlight>
                <a:srgbClr val="C0C0C0"/>
              </a:highlight>
              <a:latin typeface="Times New Roman"/>
              <a:cs typeface="Arial"/>
            </a:endParaRPr>
          </a:p>
          <a:p>
            <a:pPr marL="0" indent="0">
              <a:spcBef>
                <a:spcPts val="100"/>
              </a:spcBef>
              <a:buNone/>
            </a:pP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dirty="0">
                <a:highlight>
                  <a:srgbClr val="C0C0C0"/>
                </a:highlight>
                <a:latin typeface="Times New Roman"/>
                <a:ea typeface="+mn-lt"/>
                <a:cs typeface="+mn-lt"/>
              </a:rPr>
              <a:t>Resurrection morning</a:t>
            </a:r>
            <a:r>
              <a:rPr lang="pl-PL" sz="1800" dirty="0">
                <a:highlight>
                  <a:srgbClr val="C0C0C0"/>
                </a:highlight>
                <a:latin typeface="Times New Roman"/>
                <a:ea typeface="+mn-lt"/>
                <a:cs typeface="+mn-lt"/>
              </a:rPr>
              <a:t> – poranek </a:t>
            </a:r>
            <a:r>
              <a:rPr lang="pl-PL" sz="1800">
                <a:highlight>
                  <a:srgbClr val="C0C0C0"/>
                </a:highlight>
                <a:latin typeface="Times New Roman"/>
                <a:ea typeface="+mn-lt"/>
                <a:cs typeface="+mn-lt"/>
              </a:rPr>
              <a:t>wielkanocny </a:t>
            </a:r>
            <a:endParaRPr lang="pl-PL" sz="1800">
              <a:highlight>
                <a:srgbClr val="C0C0C0"/>
              </a:highlight>
              <a:latin typeface="Times New Roman"/>
              <a:cs typeface="Arial"/>
            </a:endParaRPr>
          </a:p>
          <a:p>
            <a:pPr marL="0" indent="0">
              <a:spcBef>
                <a:spcPts val="100"/>
              </a:spcBef>
              <a:buNone/>
            </a:pPr>
            <a:r>
              <a:rPr lang="pl-PL" sz="1800" b="1">
                <a:highlight>
                  <a:srgbClr val="C0C0C0"/>
                </a:highlight>
                <a:latin typeface="Times New Roman"/>
                <a:ea typeface="+mn-lt"/>
                <a:cs typeface="+mn-lt"/>
              </a:rPr>
              <a:t>decorate</a:t>
            </a:r>
            <a:r>
              <a:rPr lang="pl-PL" sz="1800">
                <a:highlight>
                  <a:srgbClr val="C0C0C0"/>
                </a:highlight>
                <a:latin typeface="Times New Roman"/>
                <a:ea typeface="+mn-lt"/>
                <a:cs typeface="+mn-lt"/>
              </a:rPr>
              <a:t> – dekorować</a:t>
            </a:r>
            <a:endParaRPr lang="pl-PL" sz="1800">
              <a:highlight>
                <a:srgbClr val="C0C0C0"/>
              </a:highlight>
              <a:latin typeface="Times New Roman"/>
              <a:cs typeface="Times New Roman"/>
            </a:endParaRPr>
          </a:p>
          <a:p>
            <a:pPr marL="0" indent="0">
              <a:buNone/>
            </a:pP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r>
              <a:rPr lang="pl-PL" sz="1800" b="1" dirty="0">
                <a:highlight>
                  <a:srgbClr val="C0C0C0"/>
                </a:highlight>
                <a:latin typeface="Times New Roman"/>
                <a:ea typeface="+mn-lt"/>
                <a:cs typeface="+mn-lt"/>
              </a:rPr>
              <a:t>Easter song</a:t>
            </a:r>
            <a:r>
              <a:rPr lang="pl-PL" sz="1800" dirty="0">
                <a:highlight>
                  <a:srgbClr val="C0C0C0"/>
                </a:highlight>
                <a:latin typeface="Times New Roman"/>
                <a:ea typeface="+mn-lt"/>
                <a:cs typeface="+mn-lt"/>
              </a:rPr>
              <a:t> – pieśń wielkanocna</a:t>
            </a:r>
            <a:br>
              <a:rPr lang="pl-PL" sz="1800" dirty="0">
                <a:highlight>
                  <a:srgbClr val="C0C0C0"/>
                </a:highlight>
                <a:latin typeface="Times New Roman"/>
                <a:ea typeface="+mn-lt"/>
                <a:cs typeface="+mn-lt"/>
              </a:rPr>
            </a:br>
            <a:r>
              <a:rPr lang="pl-PL" sz="1800" dirty="0">
                <a:highlight>
                  <a:srgbClr val="C0C0C0"/>
                </a:highlight>
                <a:latin typeface="Times New Roman"/>
                <a:ea typeface="+mn-lt"/>
                <a:cs typeface="+mn-lt"/>
              </a:rPr>
              <a:t> </a:t>
            </a:r>
            <a:br>
              <a:rPr lang="pl-PL" sz="1800" dirty="0">
                <a:highlight>
                  <a:srgbClr val="C0C0C0"/>
                </a:highlight>
                <a:latin typeface="Times New Roman"/>
                <a:ea typeface="+mn-lt"/>
                <a:cs typeface="+mn-lt"/>
              </a:rPr>
            </a:br>
            <a:br>
              <a:rPr lang="pl-PL" sz="1800" dirty="0">
                <a:latin typeface="Times New Roman"/>
                <a:ea typeface="+mn-lt"/>
                <a:cs typeface="+mn-lt"/>
              </a:rPr>
            </a:br>
            <a:r>
              <a:rPr lang="pl-PL" sz="1800" dirty="0">
                <a:latin typeface="Times New Roman"/>
                <a:ea typeface="+mn-lt"/>
                <a:cs typeface="+mn-lt"/>
              </a:rPr>
              <a:t> </a:t>
            </a:r>
            <a:br>
              <a:rPr lang="pl-PL" sz="1800" dirty="0">
                <a:latin typeface="Times New Roman"/>
                <a:ea typeface="+mn-lt"/>
                <a:cs typeface="+mn-lt"/>
              </a:rPr>
            </a:br>
            <a:br>
              <a:rPr lang="pl-PL" sz="1800" dirty="0">
                <a:latin typeface="Times New Roman"/>
                <a:ea typeface="+mn-lt"/>
                <a:cs typeface="+mn-lt"/>
              </a:rPr>
            </a:br>
            <a:r>
              <a:rPr lang="pl-PL" sz="1800" dirty="0">
                <a:latin typeface="Times New Roman"/>
                <a:ea typeface="+mn-lt"/>
                <a:cs typeface="+mn-lt"/>
              </a:rPr>
              <a:t> </a:t>
            </a:r>
            <a:br>
              <a:rPr lang="pl-PL" sz="1800" dirty="0">
                <a:latin typeface="Times New Roman"/>
                <a:ea typeface="+mn-lt"/>
                <a:cs typeface="+mn-lt"/>
              </a:rPr>
            </a:br>
            <a:endParaRPr lang="pl-PL" sz="1800" dirty="0">
              <a:latin typeface="Times New Roman"/>
              <a:ea typeface="+mn-lt"/>
              <a:cs typeface="+mn-lt"/>
            </a:endParaRPr>
          </a:p>
        </p:txBody>
      </p:sp>
    </p:spTree>
    <p:extLst>
      <p:ext uri="{BB962C8B-B14F-4D97-AF65-F5344CB8AC3E}">
        <p14:creationId xmlns:p14="http://schemas.microsoft.com/office/powerpoint/2010/main" val="2177235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FEECBC-D5FB-4F07-AA0A-B1DB424E28C1}"/>
              </a:ext>
            </a:extLst>
          </p:cNvPr>
          <p:cNvSpPr>
            <a:spLocks noGrp="1"/>
          </p:cNvSpPr>
          <p:nvPr>
            <p:ph type="title"/>
          </p:nvPr>
        </p:nvSpPr>
        <p:spPr>
          <a:xfrm>
            <a:off x="739169" y="1994255"/>
            <a:ext cx="11496135" cy="1609344"/>
          </a:xfrm>
        </p:spPr>
        <p:txBody>
          <a:bodyPr>
            <a:normAutofit fontScale="90000"/>
          </a:bodyPr>
          <a:lstStyle/>
          <a:p>
            <a:r>
              <a:rPr lang="pl-PL">
                <a:highlight>
                  <a:srgbClr val="C0C0C0"/>
                </a:highlight>
              </a:rPr>
              <a:t>PREZENTACJE WYKONAŁY</a:t>
            </a:r>
            <a:br>
              <a:rPr lang="pl-PL" dirty="0">
                <a:highlight>
                  <a:srgbClr val="C0C0C0"/>
                </a:highlight>
              </a:rPr>
            </a:br>
            <a:br>
              <a:rPr lang="pl-PL" dirty="0">
                <a:highlight>
                  <a:srgbClr val="C0C0C0"/>
                </a:highlight>
              </a:rPr>
            </a:br>
            <a:r>
              <a:rPr lang="pl-PL">
                <a:highlight>
                  <a:srgbClr val="C0C0C0"/>
                </a:highlight>
              </a:rPr>
              <a:t>WERONIKA CICHOCKA I </a:t>
            </a:r>
            <a:br>
              <a:rPr lang="pl-PL" dirty="0">
                <a:highlight>
                  <a:srgbClr val="C0C0C0"/>
                </a:highlight>
                <a:latin typeface="Arial Black"/>
              </a:rPr>
            </a:br>
            <a:r>
              <a:rPr lang="pl-PL">
                <a:highlight>
                  <a:srgbClr val="C0C0C0"/>
                </a:highlight>
              </a:rPr>
              <a:t>WIKTORIA KOBZA Z KLASY IIAG </a:t>
            </a:r>
            <a:endParaRPr lang="pl-PL">
              <a:highlight>
                <a:srgbClr val="C0C0C0"/>
              </a:highlight>
              <a:latin typeface="Arial Black"/>
            </a:endParaRPr>
          </a:p>
        </p:txBody>
      </p:sp>
    </p:spTree>
    <p:extLst>
      <p:ext uri="{BB962C8B-B14F-4D97-AF65-F5344CB8AC3E}">
        <p14:creationId xmlns:p14="http://schemas.microsoft.com/office/powerpoint/2010/main" val="1129769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2BA712-91FB-4E40-884C-5B350BCA4932}"/>
              </a:ext>
            </a:extLst>
          </p:cNvPr>
          <p:cNvSpPr>
            <a:spLocks noGrp="1"/>
          </p:cNvSpPr>
          <p:nvPr>
            <p:ph type="title"/>
          </p:nvPr>
        </p:nvSpPr>
        <p:spPr>
          <a:xfrm>
            <a:off x="2867018" y="67689"/>
            <a:ext cx="8577532" cy="1278665"/>
          </a:xfrm>
        </p:spPr>
        <p:txBody>
          <a:bodyPr/>
          <a:lstStyle/>
          <a:p>
            <a:r>
              <a:rPr lang="pl-PL" b="1" i="1">
                <a:latin typeface="Century Schoolbook"/>
                <a:ea typeface="+mj-lt"/>
                <a:cs typeface="+mj-lt"/>
              </a:rPr>
              <a:t>Wielkanoc  w USA</a:t>
            </a:r>
            <a:endParaRPr lang="pl-PL">
              <a:latin typeface="Century Schoolbook"/>
            </a:endParaRPr>
          </a:p>
        </p:txBody>
      </p:sp>
      <p:sp>
        <p:nvSpPr>
          <p:cNvPr id="3" name="Symbol zastępczy zawartości 2">
            <a:extLst>
              <a:ext uri="{FF2B5EF4-FFF2-40B4-BE49-F238E27FC236}">
                <a16:creationId xmlns:a16="http://schemas.microsoft.com/office/drawing/2014/main" id="{A0C4601A-C287-42C3-90BB-27C2D81902A0}"/>
              </a:ext>
            </a:extLst>
          </p:cNvPr>
          <p:cNvSpPr>
            <a:spLocks noGrp="1"/>
          </p:cNvSpPr>
          <p:nvPr>
            <p:ph idx="1"/>
          </p:nvPr>
        </p:nvSpPr>
        <p:spPr>
          <a:xfrm>
            <a:off x="997959" y="1388162"/>
            <a:ext cx="10446590" cy="4755282"/>
          </a:xfrm>
          <a:solidFill>
            <a:schemeClr val="accent3">
              <a:lumMod val="20000"/>
              <a:lumOff val="80000"/>
            </a:schemeClr>
          </a:solidFill>
        </p:spPr>
        <p:txBody>
          <a:bodyPr vert="horz" lIns="91440" tIns="45720" rIns="91440" bIns="45720" rtlCol="0" anchor="t">
            <a:normAutofit/>
          </a:bodyPr>
          <a:lstStyle/>
          <a:p>
            <a:r>
              <a:rPr lang="pl-PL">
                <a:ea typeface="+mn-lt"/>
                <a:cs typeface="+mn-lt"/>
              </a:rPr>
              <a:t>Dla Amerykanów Wielkanoc jest świętem znajdującym się dopiero na czwartym miejscu pod względem ważności. Dlatego w Stanach obchodzi się ją znacznie skromniej niż w Polsce. Niezmiennie symbolem świąt w Ameryce jest zając i malowane jajka. Zwyczajowo drzewka w ogródkach są ozdabiane barwnymi jajeczkami, a wewnątrz domów pojawiają się wszechobecne zające. </a:t>
            </a:r>
            <a:endParaRPr lang="pl-PL"/>
          </a:p>
          <a:p>
            <a:pPr>
              <a:buClr>
                <a:srgbClr val="9E3611"/>
              </a:buClr>
            </a:pPr>
            <a:r>
              <a:rPr lang="pl-PL">
                <a:ea typeface="+mn-lt"/>
                <a:cs typeface="+mn-lt"/>
              </a:rPr>
              <a:t>Wielkanoc w USA trwa tylko jeden dzień – jest to niedziela. Poniedziałek jest już zwykłym dniem pracującym. Amerykanie malują jajka, jednak nie dzielą się nimi podczas świątecznego śniadania. W USA nie ma zwyczaju święcenia koszyczków, a po niedzielnej mszy najczęściej udają się na obiad do restauracji. Podczas niedzielnego śniadania wielkanocnego stoły nie są suto zastawiane. Podstawą w świątecznym menu są jajka, szynka pieczona w słodkim sosie i ciasta. Zwyczajowo mówi się, że jajko ugotowane w Wielki Piątek, a zjedzone w Wielką Niedzielę przyniesie szczęście rodzinie. </a:t>
            </a:r>
            <a:endParaRPr lang="pl-PL"/>
          </a:p>
          <a:p>
            <a:pPr>
              <a:buClr>
                <a:srgbClr val="9E3611"/>
              </a:buClr>
            </a:pPr>
            <a:r>
              <a:rPr lang="pl-PL">
                <a:ea typeface="+mn-lt"/>
                <a:cs typeface="+mn-lt"/>
              </a:rPr>
              <a:t>Zakończenie postu jest dla Amerykanów dobrą okazją do zakupów, ponieważ w centrach handlowych organizowane są liczne promocje. W tym czasie warto wybrać się zwłaszcza na zakupy towarów luksusowych, ponieważ ich ceny są w tym czasie bardzo atrakcyjne.</a:t>
            </a:r>
            <a:endParaRPr lang="pl-PL"/>
          </a:p>
        </p:txBody>
      </p:sp>
    </p:spTree>
    <p:extLst>
      <p:ext uri="{BB962C8B-B14F-4D97-AF65-F5344CB8AC3E}">
        <p14:creationId xmlns:p14="http://schemas.microsoft.com/office/powerpoint/2010/main" val="13396212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39000" b="-3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5D81C6-997D-4E87-B152-92AE68C822DE}"/>
              </a:ext>
            </a:extLst>
          </p:cNvPr>
          <p:cNvSpPr>
            <a:spLocks noGrp="1"/>
          </p:cNvSpPr>
          <p:nvPr>
            <p:ph type="title"/>
          </p:nvPr>
        </p:nvSpPr>
        <p:spPr>
          <a:xfrm>
            <a:off x="437245" y="-133593"/>
            <a:ext cx="10058400" cy="1609344"/>
          </a:xfrm>
        </p:spPr>
        <p:txBody>
          <a:bodyPr/>
          <a:lstStyle/>
          <a:p>
            <a:r>
              <a:rPr lang="pl-PL">
                <a:highlight>
                  <a:srgbClr val="C0C0C0"/>
                </a:highlight>
              </a:rPr>
              <a:t>Święta z królikiem</a:t>
            </a:r>
            <a:r>
              <a:rPr lang="pl-PL" dirty="0"/>
              <a:t> </a:t>
            </a:r>
          </a:p>
        </p:txBody>
      </p:sp>
      <p:pic>
        <p:nvPicPr>
          <p:cNvPr id="5" name="Obraz 5" descr="Obraz zawierający zewnętrzne, mały, żółty&#10;&#10;Opis wygenerowany automatycznie">
            <a:extLst>
              <a:ext uri="{FF2B5EF4-FFF2-40B4-BE49-F238E27FC236}">
                <a16:creationId xmlns:a16="http://schemas.microsoft.com/office/drawing/2014/main" id="{E36B2F88-F1E4-47E7-ACD1-840721664FEC}"/>
              </a:ext>
            </a:extLst>
          </p:cNvPr>
          <p:cNvPicPr>
            <a:picLocks noChangeAspect="1"/>
          </p:cNvPicPr>
          <p:nvPr/>
        </p:nvPicPr>
        <p:blipFill>
          <a:blip r:embed="rId3"/>
          <a:stretch>
            <a:fillRect/>
          </a:stretch>
        </p:blipFill>
        <p:spPr>
          <a:xfrm>
            <a:off x="7301452" y="357636"/>
            <a:ext cx="4159549" cy="2706537"/>
          </a:xfrm>
          <a:prstGeom prst="rect">
            <a:avLst/>
          </a:prstGeom>
        </p:spPr>
      </p:pic>
      <p:pic>
        <p:nvPicPr>
          <p:cNvPr id="6" name="Obraz 6" descr="Obraz zawierający kwiat, kolorowy&#10;&#10;Opis wygenerowany automatycznie">
            <a:extLst>
              <a:ext uri="{FF2B5EF4-FFF2-40B4-BE49-F238E27FC236}">
                <a16:creationId xmlns:a16="http://schemas.microsoft.com/office/drawing/2014/main" id="{1B666102-075A-49F7-A5DE-702CBB9E60B1}"/>
              </a:ext>
            </a:extLst>
          </p:cNvPr>
          <p:cNvPicPr>
            <a:picLocks noChangeAspect="1"/>
          </p:cNvPicPr>
          <p:nvPr/>
        </p:nvPicPr>
        <p:blipFill>
          <a:blip r:embed="rId4"/>
          <a:stretch>
            <a:fillRect/>
          </a:stretch>
        </p:blipFill>
        <p:spPr>
          <a:xfrm>
            <a:off x="7143749" y="3434392"/>
            <a:ext cx="4589971" cy="2850311"/>
          </a:xfrm>
          <a:prstGeom prst="rect">
            <a:avLst/>
          </a:prstGeom>
        </p:spPr>
      </p:pic>
      <p:sp>
        <p:nvSpPr>
          <p:cNvPr id="7" name="Owal 6">
            <a:extLst>
              <a:ext uri="{FF2B5EF4-FFF2-40B4-BE49-F238E27FC236}">
                <a16:creationId xmlns:a16="http://schemas.microsoft.com/office/drawing/2014/main" id="{3F60BA96-C144-4FAD-813E-8DA66A6BA757}"/>
              </a:ext>
            </a:extLst>
          </p:cNvPr>
          <p:cNvSpPr/>
          <p:nvPr/>
        </p:nvSpPr>
        <p:spPr>
          <a:xfrm>
            <a:off x="994913" y="987725"/>
            <a:ext cx="4960188" cy="582282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700" b="1">
                <a:solidFill>
                  <a:schemeClr val="tx1"/>
                </a:solidFill>
                <a:latin typeface="Cambria"/>
                <a:ea typeface="MS Gothic"/>
                <a:cs typeface="Arial"/>
              </a:rPr>
              <a:t>Choć Amerykanie nie przywiązują do Świąt Wielkanocnych większej wagi, to w swojej tradycji mają kilka obowiązkowych punktów celebrowania. Symbolem Wielkanocy jest królik, który chowa w domu i ogrodzie pisanki, następnie szukają ich dzieci, a po udanych poszukiwaniach zostają za nie nagradzane przez rodziców. Świętowanie i wymiar religijny w Stanach Zjednoczonych sprowadza się do uczestnictwa w niedzielnym nabożeństwie, kiedy to kobiety wkładają na głowę tradycyjne kapelusze, wiązane pod szyją</a:t>
            </a:r>
          </a:p>
        </p:txBody>
      </p:sp>
    </p:spTree>
    <p:extLst>
      <p:ext uri="{BB962C8B-B14F-4D97-AF65-F5344CB8AC3E}">
        <p14:creationId xmlns:p14="http://schemas.microsoft.com/office/powerpoint/2010/main" val="1093557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t="-8000" b="-8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F16C09-021E-4BBE-A5AF-D6F7FA9A55BB}"/>
              </a:ext>
            </a:extLst>
          </p:cNvPr>
          <p:cNvSpPr>
            <a:spLocks noGrp="1"/>
          </p:cNvSpPr>
          <p:nvPr>
            <p:ph type="title"/>
          </p:nvPr>
        </p:nvSpPr>
        <p:spPr>
          <a:xfrm>
            <a:off x="537886" y="-4198"/>
            <a:ext cx="10058400" cy="1609344"/>
          </a:xfrm>
        </p:spPr>
        <p:txBody>
          <a:bodyPr/>
          <a:lstStyle/>
          <a:p>
            <a:r>
              <a:rPr lang="pl-PL">
                <a:ea typeface="+mj-lt"/>
                <a:cs typeface="+mj-lt"/>
              </a:rPr>
              <a:t>Parada kapeluszy</a:t>
            </a:r>
            <a:endParaRPr lang="pl-PL"/>
          </a:p>
        </p:txBody>
      </p:sp>
      <p:pic>
        <p:nvPicPr>
          <p:cNvPr id="6" name="Obraz 6">
            <a:hlinkClick r:id="" action="ppaction://media"/>
            <a:extLst>
              <a:ext uri="{FF2B5EF4-FFF2-40B4-BE49-F238E27FC236}">
                <a16:creationId xmlns:a16="http://schemas.microsoft.com/office/drawing/2014/main" id="{6C7DB7D5-6612-4702-BA70-E0D806E9F0AD}"/>
              </a:ext>
            </a:extLst>
          </p:cNvPr>
          <p:cNvPicPr>
            <a:picLocks noGrp="1" noRot="1" noChangeAspect="1"/>
          </p:cNvPicPr>
          <p:nvPr>
            <p:ph idx="1"/>
            <a:videoFile r:link="rId1"/>
          </p:nvPr>
        </p:nvPicPr>
        <p:blipFill>
          <a:blip r:embed="rId4"/>
          <a:stretch>
            <a:fillRect/>
          </a:stretch>
        </p:blipFill>
        <p:spPr>
          <a:xfrm flipH="1">
            <a:off x="14696835" y="5264389"/>
            <a:ext cx="86264" cy="79075"/>
          </a:xfrm>
        </p:spPr>
      </p:pic>
      <p:sp>
        <p:nvSpPr>
          <p:cNvPr id="8" name="pole tekstowe 7">
            <a:extLst>
              <a:ext uri="{FF2B5EF4-FFF2-40B4-BE49-F238E27FC236}">
                <a16:creationId xmlns:a16="http://schemas.microsoft.com/office/drawing/2014/main" id="{816DAC9A-2505-47FB-993A-CE68A0B502E6}"/>
              </a:ext>
            </a:extLst>
          </p:cNvPr>
          <p:cNvSpPr txBox="1"/>
          <p:nvPr/>
        </p:nvSpPr>
        <p:spPr>
          <a:xfrm>
            <a:off x="6708475" y="224288"/>
            <a:ext cx="5057954" cy="6186309"/>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a:t>Tradycyjne</a:t>
            </a:r>
            <a:r>
              <a:rPr lang="pl-PL">
                <a:ea typeface="+mn-lt"/>
                <a:cs typeface="+mn-lt"/>
              </a:rPr>
              <a:t> nakrycia głowy to nie tylko obowiązkowy strój na uroczystą mszę – </a:t>
            </a:r>
            <a:r>
              <a:rPr lang="pl-PL" dirty="0">
                <a:ea typeface="+mn-lt"/>
                <a:cs typeface="+mn-lt"/>
              </a:rPr>
              <a:t>zwyczaj przygotowywania własnoręcznych kapeluszy jest na tyle silny, że w sercu USA – Nowym Jorku odbywa się coroczna parada Easter Parade, na której Amerykanki prezentują swoje okazałe ozdoby. Wtedy to ulicą 5th Avenue kroczą kobiety przebrane w stroje z dawnych epok, zwłaszcza ozdobne kapelusze. Wyjątkowy element garderoby, wiązany pod szyją, zwykle przystrajany świeżymi kwiatami, wielkanocnymi bibelotami i masą wstążek, doczekał się własnej nazwy, która brzmi “bonnet”. Na jego cześć odbywa się również Easter Bonnet Festival, gdzie pokazywane są najciekawsze, najokazalsze modele. Organizowane są również konkursy na najpiękniejszy kapelusz. Cała sztuka polega na własnoręcznym ozdobieniu kapelusza symbolami związanymi z Wielkanocą. Kapelusz ten ma symbolizować odrodzenie i nowy początek.</a:t>
            </a:r>
            <a:r>
              <a:rPr lang="pl-PL" dirty="0"/>
              <a:t>dać tekst</a:t>
            </a:r>
          </a:p>
        </p:txBody>
      </p:sp>
      <p:pic>
        <p:nvPicPr>
          <p:cNvPr id="9" name="Obraz 9" descr="Obraz zawierający pozujący, różny, tworzenie, kolorowy&#10;&#10;Opis wygenerowany automatycznie">
            <a:extLst>
              <a:ext uri="{FF2B5EF4-FFF2-40B4-BE49-F238E27FC236}">
                <a16:creationId xmlns:a16="http://schemas.microsoft.com/office/drawing/2014/main" id="{8433750F-77AE-4C2C-9D80-9DFB75109E9E}"/>
              </a:ext>
            </a:extLst>
          </p:cNvPr>
          <p:cNvPicPr>
            <a:picLocks noChangeAspect="1"/>
          </p:cNvPicPr>
          <p:nvPr/>
        </p:nvPicPr>
        <p:blipFill>
          <a:blip r:embed="rId5"/>
          <a:stretch>
            <a:fillRect/>
          </a:stretch>
        </p:blipFill>
        <p:spPr>
          <a:xfrm>
            <a:off x="195532" y="1605008"/>
            <a:ext cx="6265652" cy="4122436"/>
          </a:xfrm>
          <a:prstGeom prst="rect">
            <a:avLst/>
          </a:prstGeom>
        </p:spPr>
      </p:pic>
    </p:spTree>
    <p:extLst>
      <p:ext uri="{BB962C8B-B14F-4D97-AF65-F5344CB8AC3E}">
        <p14:creationId xmlns:p14="http://schemas.microsoft.com/office/powerpoint/2010/main" val="29168981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t="-9000" b="-9000"/>
          </a:stretch>
        </a:blipFill>
        <a:effectLst/>
      </p:bgPr>
    </p:bg>
    <p:spTree>
      <p:nvGrpSpPr>
        <p:cNvPr id="1" name=""/>
        <p:cNvGrpSpPr/>
        <p:nvPr/>
      </p:nvGrpSpPr>
      <p:grpSpPr>
        <a:xfrm>
          <a:off x="0" y="0"/>
          <a:ext cx="0" cy="0"/>
          <a:chOff x="0" y="0"/>
          <a:chExt cx="0" cy="0"/>
        </a:xfrm>
      </p:grpSpPr>
      <p:pic>
        <p:nvPicPr>
          <p:cNvPr id="5" name="Obraz 6">
            <a:hlinkClick r:id="" action="ppaction://media"/>
            <a:extLst>
              <a:ext uri="{FF2B5EF4-FFF2-40B4-BE49-F238E27FC236}">
                <a16:creationId xmlns:a16="http://schemas.microsoft.com/office/drawing/2014/main" id="{909A04F4-4AE8-4095-9581-499C1D44188C}"/>
              </a:ext>
            </a:extLst>
          </p:cNvPr>
          <p:cNvPicPr>
            <a:picLocks noRot="1" noChangeAspect="1"/>
          </p:cNvPicPr>
          <p:nvPr>
            <a:videoFile r:link="rId1"/>
          </p:nvPr>
        </p:nvPicPr>
        <p:blipFill>
          <a:blip r:embed="rId4"/>
          <a:stretch>
            <a:fillRect/>
          </a:stretch>
        </p:blipFill>
        <p:spPr>
          <a:xfrm>
            <a:off x="1685326" y="534238"/>
            <a:ext cx="8727056" cy="5786886"/>
          </a:xfrm>
          <a:prstGeom prst="rect">
            <a:avLst/>
          </a:prstGeom>
        </p:spPr>
      </p:pic>
    </p:spTree>
    <p:extLst>
      <p:ext uri="{BB962C8B-B14F-4D97-AF65-F5344CB8AC3E}">
        <p14:creationId xmlns:p14="http://schemas.microsoft.com/office/powerpoint/2010/main" val="18803468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108000" b="-108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0FDBD5-0A03-4C63-BEF9-444DEE5BF032}"/>
              </a:ext>
            </a:extLst>
          </p:cNvPr>
          <p:cNvSpPr>
            <a:spLocks noGrp="1"/>
          </p:cNvSpPr>
          <p:nvPr>
            <p:ph type="title"/>
          </p:nvPr>
        </p:nvSpPr>
        <p:spPr>
          <a:xfrm>
            <a:off x="250339" y="268972"/>
            <a:ext cx="7254816" cy="1321797"/>
          </a:xfrm>
        </p:spPr>
        <p:txBody>
          <a:bodyPr>
            <a:normAutofit fontScale="90000"/>
          </a:bodyPr>
          <a:lstStyle/>
          <a:p>
            <a:r>
              <a:rPr lang="pl-PL">
                <a:ea typeface="+mj-lt"/>
                <a:cs typeface="+mj-lt"/>
              </a:rPr>
              <a:t>Biały Dom pełen pisanek</a:t>
            </a:r>
            <a:endParaRPr lang="pl-PL"/>
          </a:p>
        </p:txBody>
      </p:sp>
      <p:sp>
        <p:nvSpPr>
          <p:cNvPr id="3" name="Symbol zastępczy zawartości 2">
            <a:extLst>
              <a:ext uri="{FF2B5EF4-FFF2-40B4-BE49-F238E27FC236}">
                <a16:creationId xmlns:a16="http://schemas.microsoft.com/office/drawing/2014/main" id="{B3E4FA8D-9F3C-4894-B1B6-0425F2E4C59D}"/>
              </a:ext>
            </a:extLst>
          </p:cNvPr>
          <p:cNvSpPr>
            <a:spLocks noGrp="1"/>
          </p:cNvSpPr>
          <p:nvPr>
            <p:ph idx="1"/>
          </p:nvPr>
        </p:nvSpPr>
        <p:spPr>
          <a:xfrm>
            <a:off x="307848" y="1862616"/>
            <a:ext cx="6277155" cy="4438980"/>
          </a:xfrm>
          <a:solidFill>
            <a:schemeClr val="accent1">
              <a:lumMod val="20000"/>
              <a:lumOff val="80000"/>
            </a:schemeClr>
          </a:solidFill>
        </p:spPr>
        <p:txBody>
          <a:bodyPr vert="horz" lIns="91440" tIns="45720" rIns="91440" bIns="45720" rtlCol="0" anchor="t">
            <a:normAutofit/>
          </a:bodyPr>
          <a:lstStyle/>
          <a:p>
            <a:r>
              <a:rPr lang="pl-PL">
                <a:ea typeface="+mn-lt"/>
                <a:cs typeface="+mn-lt"/>
              </a:rPr>
              <a:t>Tradycyjnie w poniedziałek, zaraz po Wielkanocy w Białym Domu organizowane są gry i zabawy dla dzieci i ich rodziców z udziałem samego prezydenta. Pierwszą konkurencją jest Easter Egg Roll, która pojawiła się po raz pierwszy w 1878 roku. Polega ona na turlaniu do mety jajek za pomocą długich łyżek – kto pierwszy dotrze do mety z całym jajem wygrywa. Do punktów programu należy także wyścig z jajkami na łyżeczkach oraz Easter Egg Hunt, czyli dosłownie polowanie na jajka – szukają ich dzieci. W nagrodę Prezydent USA wcielając się w rolę wielkanocnego zająca rozdaje dzieciom prezenty i słodycze. Całą zabawę kończy rodzinny piknik na trawniku przed Białym Domem.</a:t>
            </a:r>
            <a:endParaRPr lang="pl-PL"/>
          </a:p>
        </p:txBody>
      </p:sp>
      <p:pic>
        <p:nvPicPr>
          <p:cNvPr id="4" name="Obraz 4" descr="Obraz zawierający osoba, trawa, zewnętrzne, wypchany&#10;&#10;Opis wygenerowany automatycznie">
            <a:extLst>
              <a:ext uri="{FF2B5EF4-FFF2-40B4-BE49-F238E27FC236}">
                <a16:creationId xmlns:a16="http://schemas.microsoft.com/office/drawing/2014/main" id="{EDF40D29-44A4-4D27-BE4E-47CB3A1C1041}"/>
              </a:ext>
            </a:extLst>
          </p:cNvPr>
          <p:cNvPicPr>
            <a:picLocks noChangeAspect="1"/>
          </p:cNvPicPr>
          <p:nvPr/>
        </p:nvPicPr>
        <p:blipFill>
          <a:blip r:embed="rId3"/>
          <a:stretch>
            <a:fillRect/>
          </a:stretch>
        </p:blipFill>
        <p:spPr>
          <a:xfrm>
            <a:off x="7671758" y="329442"/>
            <a:ext cx="3821501" cy="3079228"/>
          </a:xfrm>
          <a:prstGeom prst="rect">
            <a:avLst/>
          </a:prstGeom>
        </p:spPr>
      </p:pic>
      <p:pic>
        <p:nvPicPr>
          <p:cNvPr id="5" name="Obraz 5" descr="Obraz zawierający drzewo, osoba, zewnętrzne, tłum&#10;&#10;Opis wygenerowany automatycznie">
            <a:extLst>
              <a:ext uri="{FF2B5EF4-FFF2-40B4-BE49-F238E27FC236}">
                <a16:creationId xmlns:a16="http://schemas.microsoft.com/office/drawing/2014/main" id="{A5D9DFD1-C8FE-419B-BDFA-7A85AF05885D}"/>
              </a:ext>
            </a:extLst>
          </p:cNvPr>
          <p:cNvPicPr>
            <a:picLocks noChangeAspect="1"/>
          </p:cNvPicPr>
          <p:nvPr/>
        </p:nvPicPr>
        <p:blipFill>
          <a:blip r:embed="rId4"/>
          <a:stretch>
            <a:fillRect/>
          </a:stretch>
        </p:blipFill>
        <p:spPr>
          <a:xfrm>
            <a:off x="7269192" y="3705418"/>
            <a:ext cx="4540369" cy="2840219"/>
          </a:xfrm>
          <a:prstGeom prst="rect">
            <a:avLst/>
          </a:prstGeom>
        </p:spPr>
      </p:pic>
    </p:spTree>
    <p:extLst>
      <p:ext uri="{BB962C8B-B14F-4D97-AF65-F5344CB8AC3E}">
        <p14:creationId xmlns:p14="http://schemas.microsoft.com/office/powerpoint/2010/main" val="3149943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6DC66D-8490-4E97-BC51-C5B3533145B1}"/>
              </a:ext>
            </a:extLst>
          </p:cNvPr>
          <p:cNvSpPr>
            <a:spLocks noGrp="1"/>
          </p:cNvSpPr>
          <p:nvPr>
            <p:ph type="title"/>
          </p:nvPr>
        </p:nvSpPr>
        <p:spPr>
          <a:xfrm>
            <a:off x="408489" y="110821"/>
            <a:ext cx="10058400" cy="1609344"/>
          </a:xfrm>
        </p:spPr>
        <p:txBody>
          <a:bodyPr/>
          <a:lstStyle/>
          <a:p>
            <a:r>
              <a:rPr lang="pl-PL">
                <a:highlight>
                  <a:srgbClr val="C0C0C0"/>
                </a:highlight>
                <a:ea typeface="+mj-lt"/>
                <a:cs typeface="+mj-lt"/>
              </a:rPr>
              <a:t>Słodkie święta</a:t>
            </a:r>
            <a:endParaRPr lang="pl-PL">
              <a:highlight>
                <a:srgbClr val="C0C0C0"/>
              </a:highlight>
            </a:endParaRPr>
          </a:p>
        </p:txBody>
      </p:sp>
      <p:sp>
        <p:nvSpPr>
          <p:cNvPr id="4" name="Prostokąt: zaokrąglone rogi 3">
            <a:extLst>
              <a:ext uri="{FF2B5EF4-FFF2-40B4-BE49-F238E27FC236}">
                <a16:creationId xmlns:a16="http://schemas.microsoft.com/office/drawing/2014/main" id="{A133D8A4-8B6B-471E-A1BE-ABFA304F492B}"/>
              </a:ext>
            </a:extLst>
          </p:cNvPr>
          <p:cNvSpPr/>
          <p:nvPr/>
        </p:nvSpPr>
        <p:spPr>
          <a:xfrm>
            <a:off x="6098875" y="196971"/>
            <a:ext cx="5449018" cy="6340413"/>
          </a:xfrm>
          <a:prstGeom prst="roundRect">
            <a:avLst/>
          </a:prstGeom>
          <a:solidFill>
            <a:srgbClr val="FCD9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a:solidFill>
                  <a:schemeClr val="tx1"/>
                </a:solidFill>
                <a:ea typeface="+mn-lt"/>
                <a:cs typeface="+mn-lt"/>
              </a:rPr>
              <a:t>Jak obchodzi się święta w USA? Przede wszystkim słodko! Amerykanie nie wyobrażają sobie Niedzieli Wielkanocnej bez czekoladowych jajek i zajęcy. Dorośli przygotowują kosze dla dzieci, w których znajdują się głównie słodycze i małe podarunki. Jakie potrawy znajdują się w menu tego ważnego dnia? Na amerykańskich stołach gości wówczas szynka pieczona w miodzie z ziemniakami i pieczonymi warzywami, nie może również zabraknąć licznych ciast i deserów. Trzeba jednak wyraźnie zaznaczyć, że świętowanie w gronie rodzinnym, w domowym zaciszu zdarza się niezwykle rzadko, przeważają wizyty w restauracjach. Tradycję spotkań z najbliższymi podtrzymują głównie imigranci z krajów Europy Wschodniej.</a:t>
            </a:r>
            <a:endParaRPr lang="pl-PL" b="1">
              <a:solidFill>
                <a:schemeClr val="tx1"/>
              </a:solidFill>
              <a:cs typeface="Arial"/>
            </a:endParaRPr>
          </a:p>
        </p:txBody>
      </p:sp>
      <p:pic>
        <p:nvPicPr>
          <p:cNvPr id="5" name="Obraz 5" descr="Obraz zawierający talerz, żywność, kilka, zawierający&#10;&#10;Opis wygenerowany automatycznie">
            <a:extLst>
              <a:ext uri="{FF2B5EF4-FFF2-40B4-BE49-F238E27FC236}">
                <a16:creationId xmlns:a16="http://schemas.microsoft.com/office/drawing/2014/main" id="{E7CAED67-0F9E-4E28-88F8-E07F34121BE4}"/>
              </a:ext>
            </a:extLst>
          </p:cNvPr>
          <p:cNvPicPr>
            <a:picLocks noChangeAspect="1"/>
          </p:cNvPicPr>
          <p:nvPr/>
        </p:nvPicPr>
        <p:blipFill>
          <a:blip r:embed="rId3"/>
          <a:stretch>
            <a:fillRect/>
          </a:stretch>
        </p:blipFill>
        <p:spPr>
          <a:xfrm>
            <a:off x="526211" y="1920556"/>
            <a:ext cx="5043577" cy="3361944"/>
          </a:xfrm>
          <a:prstGeom prst="rect">
            <a:avLst/>
          </a:prstGeom>
        </p:spPr>
      </p:pic>
    </p:spTree>
    <p:extLst>
      <p:ext uri="{BB962C8B-B14F-4D97-AF65-F5344CB8AC3E}">
        <p14:creationId xmlns:p14="http://schemas.microsoft.com/office/powerpoint/2010/main" val="39957729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7262F4-802D-4473-8E68-F4C637D4CBA9}"/>
              </a:ext>
            </a:extLst>
          </p:cNvPr>
          <p:cNvSpPr>
            <a:spLocks noGrp="1"/>
          </p:cNvSpPr>
          <p:nvPr>
            <p:ph type="title"/>
          </p:nvPr>
        </p:nvSpPr>
        <p:spPr>
          <a:xfrm>
            <a:off x="2593848" y="110821"/>
            <a:ext cx="10058400" cy="1609344"/>
          </a:xfrm>
        </p:spPr>
        <p:txBody>
          <a:bodyPr/>
          <a:lstStyle/>
          <a:p>
            <a:r>
              <a:rPr lang="pl-PL">
                <a:ea typeface="+mj-lt"/>
                <a:cs typeface="+mj-lt"/>
              </a:rPr>
              <a:t>Świąteczne rekordy</a:t>
            </a:r>
            <a:endParaRPr lang="pl-PL"/>
          </a:p>
        </p:txBody>
      </p:sp>
      <p:sp>
        <p:nvSpPr>
          <p:cNvPr id="3" name="Symbol zastępczy zawartości 2">
            <a:extLst>
              <a:ext uri="{FF2B5EF4-FFF2-40B4-BE49-F238E27FC236}">
                <a16:creationId xmlns:a16="http://schemas.microsoft.com/office/drawing/2014/main" id="{62E86384-FB3F-414D-96B0-F167C79F2D7E}"/>
              </a:ext>
            </a:extLst>
          </p:cNvPr>
          <p:cNvSpPr>
            <a:spLocks noGrp="1"/>
          </p:cNvSpPr>
          <p:nvPr>
            <p:ph idx="1"/>
          </p:nvPr>
        </p:nvSpPr>
        <p:spPr>
          <a:xfrm>
            <a:off x="494754" y="1531937"/>
            <a:ext cx="11366738" cy="3662603"/>
          </a:xfrm>
          <a:solidFill>
            <a:schemeClr val="accent1">
              <a:lumMod val="20000"/>
              <a:lumOff val="80000"/>
            </a:schemeClr>
          </a:solidFill>
        </p:spPr>
        <p:txBody>
          <a:bodyPr vert="horz" lIns="91440" tIns="45720" rIns="91440" bIns="45720" rtlCol="0" anchor="t">
            <a:normAutofit/>
          </a:bodyPr>
          <a:lstStyle/>
          <a:p>
            <a:r>
              <a:rPr lang="pl-PL">
                <a:ea typeface="+mn-lt"/>
                <a:cs typeface="+mn-lt"/>
              </a:rPr>
              <a:t>Mieszkańcy Stanów Zjednoczonych uwielbiają bić rekordy, a Święta Wielkanocne są doskonałą ku temu sposobnością. Nie dziwi zatem fakt, że największa liczba znalezionych jajek przez dzieci została zanotowana w 2007 roku na Florydzie i wynosiła aż 500 tysięcy sztuk. Pisanek poszukiwało w miejskim parku prawie 10 tysięcy uczestników. O komercjalizacji tego okresu świadczą również wyniki sprzedaży – Amerykanie wydają na niego blisko 2 miliardy dolarów, natomiast producenci słodyczy wytwarzają i dostarczają do sklepów 90 milionów czekoladowych zająców i 90 miliardów małych czekoladowych jajek. </a:t>
            </a:r>
            <a:endParaRPr lang="pl-PL">
              <a:cs typeface="Arial" panose="020B0604020202020204"/>
            </a:endParaRPr>
          </a:p>
          <a:p>
            <a:pPr>
              <a:buClr>
                <a:srgbClr val="689D9B"/>
              </a:buClr>
            </a:pPr>
            <a:r>
              <a:rPr lang="pl-PL">
                <a:ea typeface="+mn-lt"/>
                <a:cs typeface="+mn-lt"/>
              </a:rPr>
              <a:t>Świąteczne zwyczaje różnią się w zależności od kraju, w jakim są obchodzone, dlatego trudno jednak spierać się z faktem, iż każda tradycja ma swój urok. Chcąc poznać czar amerykańskich zwyczajów, zachwycić się pięknymi kapeluszami i poszukać pisanek z prezydentem – koniecznie wybierz się do USA w święta Wielkiej Nocy. Doświadczysz czegoś zupełnie innego niż w naszym kraju.</a:t>
            </a:r>
            <a:endParaRPr lang="pl-PL"/>
          </a:p>
        </p:txBody>
      </p:sp>
    </p:spTree>
    <p:extLst>
      <p:ext uri="{BB962C8B-B14F-4D97-AF65-F5344CB8AC3E}">
        <p14:creationId xmlns:p14="http://schemas.microsoft.com/office/powerpoint/2010/main" val="28777495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6000" b="-6000"/>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351307-C8B4-49D1-9EC5-E01CED5E55B3}"/>
              </a:ext>
            </a:extLst>
          </p:cNvPr>
          <p:cNvSpPr>
            <a:spLocks noGrp="1"/>
          </p:cNvSpPr>
          <p:nvPr>
            <p:ph type="title"/>
          </p:nvPr>
        </p:nvSpPr>
        <p:spPr>
          <a:xfrm>
            <a:off x="250340" y="53310"/>
            <a:ext cx="7901795" cy="1609344"/>
          </a:xfrm>
        </p:spPr>
        <p:txBody>
          <a:bodyPr>
            <a:normAutofit/>
          </a:bodyPr>
          <a:lstStyle/>
          <a:p>
            <a:r>
              <a:rPr lang="pl-PL" b="1">
                <a:ea typeface="+mj-lt"/>
                <a:cs typeface="+mj-lt"/>
              </a:rPr>
              <a:t>Wielkanoc w Wielkiej Brytanii </a:t>
            </a:r>
            <a:endParaRPr lang="pl-PL"/>
          </a:p>
        </p:txBody>
      </p:sp>
      <p:sp>
        <p:nvSpPr>
          <p:cNvPr id="3" name="Symbol zastępczy zawartości 2">
            <a:extLst>
              <a:ext uri="{FF2B5EF4-FFF2-40B4-BE49-F238E27FC236}">
                <a16:creationId xmlns:a16="http://schemas.microsoft.com/office/drawing/2014/main" id="{6820A97B-5F1F-4BB4-9247-6BF660B1D4E1}"/>
              </a:ext>
            </a:extLst>
          </p:cNvPr>
          <p:cNvSpPr>
            <a:spLocks noGrp="1"/>
          </p:cNvSpPr>
          <p:nvPr>
            <p:ph idx="1"/>
          </p:nvPr>
        </p:nvSpPr>
        <p:spPr>
          <a:xfrm>
            <a:off x="480378" y="2049522"/>
            <a:ext cx="4896927" cy="3389432"/>
          </a:xfrm>
          <a:solidFill>
            <a:schemeClr val="accent1">
              <a:lumMod val="40000"/>
              <a:lumOff val="60000"/>
            </a:schemeClr>
          </a:solidFill>
        </p:spPr>
        <p:txBody>
          <a:bodyPr vert="horz" lIns="91440" tIns="45720" rIns="91440" bIns="45720" rtlCol="0" anchor="t">
            <a:normAutofit/>
          </a:bodyPr>
          <a:lstStyle/>
          <a:p>
            <a:r>
              <a:rPr lang="pl-PL">
                <a:ea typeface="+mn-lt"/>
                <a:cs typeface="+mn-lt"/>
              </a:rPr>
              <a:t>Wielkanoc, po angielsku Easter, ma w Anglii swoje źródło w wierzeniach pogańskich, ponieważ nazwę wzięła od anglosaskiej bogini Eostre. Owa bogini była symbolem płodności, dlatego czczono ją wtedy, gdy wszystko rozkwitało i budziło się do życia – na wiosnę. Wiązała się z tym uroczystość żegnania zimy, podczas której rozpalano ognisko i przeganiano złą pogodę. .</a:t>
            </a:r>
            <a:endParaRPr lang="pl-PL">
              <a:cs typeface="Arial"/>
            </a:endParaRPr>
          </a:p>
        </p:txBody>
      </p:sp>
    </p:spTree>
    <p:extLst>
      <p:ext uri="{BB962C8B-B14F-4D97-AF65-F5344CB8AC3E}">
        <p14:creationId xmlns:p14="http://schemas.microsoft.com/office/powerpoint/2010/main" val="5158889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Wood Type</Template>
  <TotalTime>0</TotalTime>
  <Words>0</Words>
  <Application>Microsoft Office PowerPoint</Application>
  <PresentationFormat>Panoramiczny</PresentationFormat>
  <Paragraphs>0</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Wood Type</vt:lpstr>
      <vt:lpstr>WIELKANOC - ANGIELSKI</vt:lpstr>
      <vt:lpstr>Wielkanoc  w USA</vt:lpstr>
      <vt:lpstr>Święta z królikiem </vt:lpstr>
      <vt:lpstr>Parada kapeluszy</vt:lpstr>
      <vt:lpstr>Prezentacja programu PowerPoint</vt:lpstr>
      <vt:lpstr>Biały Dom pełen pisanek</vt:lpstr>
      <vt:lpstr>Słodkie święta</vt:lpstr>
      <vt:lpstr>Świąteczne rekordy</vt:lpstr>
      <vt:lpstr>Wielkanoc w Wielkiej Brytanii </vt:lpstr>
      <vt:lpstr>Wielki Tydzień w Wielkiej Brytanii </vt:lpstr>
      <vt:lpstr>Potrawy wielkanocne w Anglii</vt:lpstr>
      <vt:lpstr>Zabawy wielkanocne w Wielkiej Brytanii</vt:lpstr>
      <vt:lpstr>Prezentacja programu PowerPoint</vt:lpstr>
      <vt:lpstr>Jak Anglicy obchodzą święta wielkanocne? Między innymi w sklepach!</vt:lpstr>
      <vt:lpstr>Słownictwo związane z Wielkanocą</vt:lpstr>
      <vt:lpstr>Prezentacja programu PowerPoint</vt:lpstr>
      <vt:lpstr>PREZENTACJE WYKONAŁY  WERONIKA CICHOCKA I  WIKTORIA KOBZA Z KLASY IIAG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471</cp:revision>
  <dcterms:created xsi:type="dcterms:W3CDTF">2021-03-25T20:42:58Z</dcterms:created>
  <dcterms:modified xsi:type="dcterms:W3CDTF">2021-03-26T00:21:30Z</dcterms:modified>
</cp:coreProperties>
</file>